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Lato"/>
      <p:regular r:id="rId55"/>
      <p:bold r:id="rId56"/>
      <p:italic r:id="rId57"/>
      <p:boldItalic r:id="rId58"/>
    </p:embeddedFont>
    <p:embeddedFont>
      <p:font typeface="Roboto Mon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59" Type="http://schemas.openxmlformats.org/officeDocument/2006/relationships/font" Target="fonts/RobotoMono-regular.fntdata"/><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rcthms.co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ihadturhan.com/"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1" Type="http://schemas.openxmlformats.org/officeDocument/2006/relationships/hyperlink" Target="http://vandelaydesign.com/blog/galleries/blog-footers/" TargetMode="External"/><Relationship Id="rId10" Type="http://schemas.openxmlformats.org/officeDocument/2006/relationships/hyperlink" Target="http://www.youthedesigner.com/2010/03/29/examples-website-footer-designs/" TargetMode="External"/><Relationship Id="rId13" Type="http://schemas.openxmlformats.org/officeDocument/2006/relationships/hyperlink" Target="http://vandelaydesign.com/blog/galleries/blog-footers/" TargetMode="External"/><Relationship Id="rId12" Type="http://schemas.openxmlformats.org/officeDocument/2006/relationships/hyperlink" Target="http://vandelaydesign.com/blog/galleries/blog-footers/" TargetMode="External"/><Relationship Id="rId1" Type="http://schemas.openxmlformats.org/officeDocument/2006/relationships/notesMaster" Target="../notesMasters/notesMaster1.xml"/><Relationship Id="rId2" Type="http://schemas.openxmlformats.org/officeDocument/2006/relationships/hyperlink" Target="http://warpspire.com/hemingway/" TargetMode="External"/><Relationship Id="rId3" Type="http://schemas.openxmlformats.org/officeDocument/2006/relationships/hyperlink" Target="http://warpspire.com/hemingway/" TargetMode="External"/><Relationship Id="rId4" Type="http://schemas.openxmlformats.org/officeDocument/2006/relationships/hyperlink" Target="http://warpspire.com/hemingway/" TargetMode="External"/><Relationship Id="rId9" Type="http://schemas.openxmlformats.org/officeDocument/2006/relationships/hyperlink" Target="http://www.youthedesigner.com/2010/03/29/examples-website-footer-designs/" TargetMode="External"/><Relationship Id="rId5" Type="http://schemas.openxmlformats.org/officeDocument/2006/relationships/hyperlink" Target="http://www.smashingmagazine.com/2008/04/08/footers-in-modern-web-design-creative-examples-and-ideas/" TargetMode="External"/><Relationship Id="rId6" Type="http://schemas.openxmlformats.org/officeDocument/2006/relationships/hyperlink" Target="http://www.smashingmagazine.com/2008/04/08/footers-in-modern-web-design-creative-examples-and-ideas/" TargetMode="External"/><Relationship Id="rId7" Type="http://schemas.openxmlformats.org/officeDocument/2006/relationships/hyperlink" Target="http://sixrevisions.com/web_design/25-stylish-website-footer-designs/" TargetMode="External"/><Relationship Id="rId8" Type="http://schemas.openxmlformats.org/officeDocument/2006/relationships/hyperlink" Target="http://sixrevisions.com/web_design/25-stylish-website-footer-designs/"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vandelaydesign.com/blog/galleries/blog-footer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mashingmagazine.com/2007/08/17/404-error-pages-reloaded/" TargetMode="External"/><Relationship Id="rId3" Type="http://schemas.openxmlformats.org/officeDocument/2006/relationships/hyperlink" Target="http://www.smashingmagazine.com/2007/08/17/404-error-pages-reloaded/" TargetMode="External"/><Relationship Id="rId4" Type="http://schemas.openxmlformats.org/officeDocument/2006/relationships/hyperlink" Target="http://www.hongkiat.com/blog/60-really-cool-and-creative-error-404-pages/" TargetMode="External"/><Relationship Id="rId5" Type="http://schemas.openxmlformats.org/officeDocument/2006/relationships/hyperlink" Target="http://www.hongkiat.com/blog/60-really-cool-and-creative-error-404-pages/" TargetMode="External"/><Relationship Id="rId6" Type="http://schemas.openxmlformats.org/officeDocument/2006/relationships/hyperlink" Target="http://www.tutzone.org/2009/05/31-cool-404-error-page-designs.html" TargetMode="External"/><Relationship Id="rId7" Type="http://schemas.openxmlformats.org/officeDocument/2006/relationships/hyperlink" Target="http://www.tutzone.org/2009/05/31-cool-404-error-page-designs.html"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dcollege.ne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nSpc>
                <a:spcPct val="150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In Web Authoring I you designed and coded static html pages. Everything that existed on the page, that you viewed in your browser window, was coded into the html file. With Content Management Systems like WordPress, the main sections of each page is broken into distinct parts (header, content, sidebar, footer), and the actual content is stored in a database. When you request a page in your browser the WordPress system dynamically assembles each page on the fly, grabbing the pieces and content that it needs, and generates the static html that is served to your browser. All of this information regarding style and layout is stored in your Theme folder. Since every page is dynamically driven it is important to have a comprehensive plan before you start coding or even designing.</a:t>
            </a:r>
            <a:endParaRPr/>
          </a:p>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Shape 3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7" name="Shape 3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Shape 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5" name="Shape 4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solidFill>
                  <a:schemeClr val="dk1"/>
                </a:solidFill>
              </a:rPr>
              <a:t>In Web Authoring I you designed and coded static html pages. Everything that existed on the page, that you viewed in your browser window, was coded into the html file. With Content Management Systems like WordPress, the main sections of each page is broken into distinct parts (header, content, sidebar, footer), and the actual content is stored in a database. When you request a page in your browser the WordPress system dynamically assembles each page on the fly, grabbing the pieces and content that it needs, and generates the static html that is served to your browser. All of this information regarding style and layout is stored in your Theme folder. Since every page is dynamically driven it is important to have a comprehensive plan before you start coding or even designing.</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u="sng">
                <a:solidFill>
                  <a:schemeClr val="hlink"/>
                </a:solidFill>
                <a:hlinkClick r:id="rId2"/>
              </a:rPr>
              <a:t>http://mrcthms.com/</a:t>
            </a:r>
            <a:endParaRPr/>
          </a:p>
          <a:p>
            <a:pPr indent="0" lvl="0" marL="0" rt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http://cihadturhan.com/</a:t>
            </a:r>
            <a:endParaRPr/>
          </a:p>
          <a:p>
            <a:pPr indent="0" lvl="0" marL="0" rt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Shape 4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7" name="Shape 4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Shape 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8" name="Shape 5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Clr>
                <a:schemeClr val="dk1"/>
              </a:buClr>
              <a:buSzPts val="1100"/>
              <a:buFont typeface="Arial"/>
              <a:buNone/>
            </a:pPr>
            <a:r>
              <a:rPr b="1" lang="en" sz="1200">
                <a:solidFill>
                  <a:schemeClr val="dk1"/>
                </a:solidFill>
              </a:rPr>
              <a:t>Header</a:t>
            </a:r>
            <a:r>
              <a:rPr lang="en" sz="1200">
                <a:solidFill>
                  <a:schemeClr val="dk1"/>
                </a:solidFill>
              </a:rPr>
              <a:t>:</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This typically contains the logo, the name, and the tagline of the site. It sometimes also includes any or all of the following: search, navigation, advertising, social media links, bread crumbs, login and registration. A successful header will tell the user where they are and what to expect from the site.</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Navigation</a:t>
            </a:r>
            <a:r>
              <a:rPr lang="en" sz="1200">
                <a:solidFill>
                  <a:schemeClr val="dk1"/>
                </a:solidFill>
              </a:rPr>
              <a:t>: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Horizontal or vertical? Single level or drop-down/fly-out? WordPress 3 offers a menu system to help you build and define multiple menus where you can define which pages should be displayed in each. You do not have to use it, but the default is to use the function wp_listpages (more on this later) which will list all pages in the menu system. Where you may what legal and/or privacy notice pages to appear in the footer only and not in your main nav. Some people put the main menu in the header, some put it under the header, others put it in the sidebar, or even entirely in the footer.You need to decide which pages show in which menu and how the menu will appear in each part of the page.</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Content</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WordPress uses what they call "The Loop" to sift through the database and pull out the main content that should be display on the requested page. By default the loop will include post title, the main content, meta data (tags, categories, post date, author), and comments. The default view is title,date and author, content, tags and categories, then comments. You will be able to customize what displays where or if at all.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There are also pagination controls. You can allow your viewer to click to older or newer entries, or see a number line when there are enough entries.</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Comments</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Some love them, some hate them. If you decide to use them you need to keep a vigilant eye on them. Nothing turns a visitor off like a comment thread full of spam. That said, comments have a fair amount of options as well. Can anyone comment or must they e registered first? Show avatars or not? Show as individual list view or threaded ( allow commenters to comment on other commenters' comments). Often people highlight or slightly change the style of comments that are posted by the author.</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Sidebars &amp; Widgets</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Wordpress can be a single column design, or two or three columns. But wordpress uses the term 'sidebar' to define a specific column that plugins and widgets can add extra content to.  This is where most people list categories/tags, their blogroll, and add in extra features via plugins/widgets like social media feeds/links, advertising,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Footer</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Traditionally site footers are a color bar with a few links and copyrights, but lately people have used it as an area to treat their visitors for their continued interest in the site.</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The famous WordPress Theme called Hemingway removed the side bar and put all the side bar info into the footer. </a:t>
            </a:r>
            <a:r>
              <a:rPr lang="en" u="sng">
                <a:solidFill>
                  <a:srgbClr val="000099"/>
                </a:solidFill>
                <a:hlinkClick r:id="rId2"/>
              </a:rPr>
              <a:t>http://warpspire.com/hemingway/</a:t>
            </a:r>
            <a:endParaRPr>
              <a:solidFill>
                <a:schemeClr val="dk1"/>
              </a:solidFill>
              <a:uFill>
                <a:noFill/>
              </a:uFill>
              <a:hlinkClick r:id="rId3"/>
            </a:endParaRPr>
          </a:p>
          <a:p>
            <a:pPr indent="0" lvl="0" marL="0">
              <a:lnSpc>
                <a:spcPct val="115000"/>
              </a:lnSpc>
              <a:spcBef>
                <a:spcPts val="0"/>
              </a:spcBef>
              <a:spcAft>
                <a:spcPts val="0"/>
              </a:spcAft>
              <a:buClr>
                <a:schemeClr val="dk1"/>
              </a:buClr>
              <a:buSzPts val="1100"/>
              <a:buFont typeface="Arial"/>
              <a:buNone/>
            </a:pPr>
            <a:r>
              <a:t/>
            </a:r>
            <a:endParaRPr>
              <a:solidFill>
                <a:schemeClr val="dk1"/>
              </a:solidFill>
              <a:uFill>
                <a:noFill/>
              </a:uFill>
              <a:hlinkClick r:id="rId4"/>
            </a:endParaRPr>
          </a:p>
          <a:p>
            <a:pPr indent="-297815" lvl="0" marL="457200">
              <a:lnSpc>
                <a:spcPct val="115000"/>
              </a:lnSpc>
              <a:spcBef>
                <a:spcPts val="0"/>
              </a:spcBef>
              <a:spcAft>
                <a:spcPts val="0"/>
              </a:spcAft>
              <a:buClr>
                <a:schemeClr val="dk1"/>
              </a:buClr>
              <a:buSzPts val="1100"/>
              <a:buChar char="●"/>
            </a:pPr>
            <a:r>
              <a:rPr lang="en" u="sng">
                <a:solidFill>
                  <a:srgbClr val="000099"/>
                </a:solidFill>
                <a:hlinkClick r:id="rId5"/>
              </a:rPr>
              <a:t>http://www.smashingmagazine.com/2008/04/08/footers-in-modern-web-design-creative-examples-and-ideas/</a:t>
            </a:r>
            <a:endParaRPr>
              <a:solidFill>
                <a:schemeClr val="dk1"/>
              </a:solidFill>
              <a:uFill>
                <a:noFill/>
              </a:uFill>
              <a:hlinkClick r:id="rId6"/>
            </a:endParaRPr>
          </a:p>
          <a:p>
            <a:pPr indent="-297815" lvl="0" marL="457200">
              <a:lnSpc>
                <a:spcPct val="115000"/>
              </a:lnSpc>
              <a:spcBef>
                <a:spcPts val="0"/>
              </a:spcBef>
              <a:spcAft>
                <a:spcPts val="0"/>
              </a:spcAft>
              <a:buClr>
                <a:schemeClr val="dk1"/>
              </a:buClr>
              <a:buSzPts val="1100"/>
              <a:buChar char="●"/>
            </a:pPr>
            <a:r>
              <a:rPr lang="en" u="sng">
                <a:solidFill>
                  <a:srgbClr val="000099"/>
                </a:solidFill>
                <a:hlinkClick r:id="rId7"/>
              </a:rPr>
              <a:t>http://sixrevisions.com/web_design/25-stylish-website-footer-designs/</a:t>
            </a:r>
            <a:endParaRPr>
              <a:solidFill>
                <a:schemeClr val="dk1"/>
              </a:solidFill>
              <a:uFill>
                <a:noFill/>
              </a:uFill>
              <a:hlinkClick r:id="rId8"/>
            </a:endParaRPr>
          </a:p>
          <a:p>
            <a:pPr indent="-297815" lvl="0" marL="457200">
              <a:lnSpc>
                <a:spcPct val="115000"/>
              </a:lnSpc>
              <a:spcBef>
                <a:spcPts val="0"/>
              </a:spcBef>
              <a:spcAft>
                <a:spcPts val="0"/>
              </a:spcAft>
              <a:buClr>
                <a:schemeClr val="dk1"/>
              </a:buClr>
              <a:buSzPts val="1100"/>
              <a:buChar char="●"/>
            </a:pPr>
            <a:r>
              <a:rPr lang="en" u="sng">
                <a:solidFill>
                  <a:srgbClr val="000099"/>
                </a:solidFill>
                <a:hlinkClick r:id="rId9"/>
              </a:rPr>
              <a:t>http://www.youthedesigner.com/2010/03/29/examples-website-footer-designs/</a:t>
            </a:r>
            <a:endParaRPr>
              <a:solidFill>
                <a:schemeClr val="dk1"/>
              </a:solidFill>
              <a:uFill>
                <a:noFill/>
              </a:uFill>
              <a:hlinkClick r:id="rId10"/>
            </a:endParaRPr>
          </a:p>
          <a:p>
            <a:pPr indent="-297815" lvl="0" marL="457200">
              <a:lnSpc>
                <a:spcPct val="115000"/>
              </a:lnSpc>
              <a:spcBef>
                <a:spcPts val="0"/>
              </a:spcBef>
              <a:spcAft>
                <a:spcPts val="0"/>
              </a:spcAft>
              <a:buClr>
                <a:schemeClr val="dk1"/>
              </a:buClr>
              <a:buSzPts val="1100"/>
              <a:buChar char="●"/>
            </a:pPr>
            <a:r>
              <a:rPr lang="en" u="sng">
                <a:solidFill>
                  <a:srgbClr val="000099"/>
                </a:solidFill>
                <a:hlinkClick r:id="rId11"/>
              </a:rPr>
              <a:t>http://vandelaydesign.com/blog/galleries/blog-footers/</a:t>
            </a:r>
            <a:endParaRPr>
              <a:solidFill>
                <a:schemeClr val="dk1"/>
              </a:solidFill>
              <a:uFill>
                <a:noFill/>
              </a:uFill>
              <a:hlinkClick r:id="rId12"/>
            </a:endParaRPr>
          </a:p>
          <a:p>
            <a:pPr indent="0" lvl="0" marL="0">
              <a:lnSpc>
                <a:spcPct val="115000"/>
              </a:lnSpc>
              <a:spcBef>
                <a:spcPts val="0"/>
              </a:spcBef>
              <a:spcAft>
                <a:spcPts val="0"/>
              </a:spcAft>
              <a:buClr>
                <a:schemeClr val="dk1"/>
              </a:buClr>
              <a:buSzPts val="1100"/>
              <a:buFont typeface="Arial"/>
              <a:buNone/>
            </a:pPr>
            <a:r>
              <a:t/>
            </a:r>
            <a:endParaRPr>
              <a:solidFill>
                <a:schemeClr val="dk1"/>
              </a:solidFill>
              <a:uFill>
                <a:noFill/>
              </a:uFill>
              <a:hlinkClick r:id="rId13"/>
            </a:endParaRPr>
          </a:p>
          <a:p>
            <a:pPr indent="0" lvl="0" marL="0" rtl="0">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Clr>
                <a:schemeClr val="dk1"/>
              </a:buClr>
              <a:buSzPts val="1100"/>
              <a:buFont typeface="Arial"/>
              <a:buNone/>
            </a:pPr>
            <a:r>
              <a:t/>
            </a:r>
            <a:endParaRPr>
              <a:solidFill>
                <a:schemeClr val="dk1"/>
              </a:solidFill>
              <a:uFill>
                <a:noFill/>
              </a:uFill>
              <a:hlinkClick r:id="rId2"/>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Search</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WP has search functionality built in. Will you use it? Where will you put it?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b="1" lang="en" sz="1200">
                <a:solidFill>
                  <a:schemeClr val="dk1"/>
                </a:solidFill>
              </a:rPr>
              <a:t>Extra Features</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You might also want to consider Extra features like (but not limited to): Feature Sliders, Custom Page Templates, Advertising and Social Media Links.</a:t>
            </a:r>
            <a:endParaRPr>
              <a:solidFill>
                <a:schemeClr val="dk1"/>
              </a:solidFill>
            </a:endParaRPr>
          </a:p>
          <a:p>
            <a:pPr indent="0" lvl="0" mar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9" name="Shape 6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1"/>
                </a:solidFill>
              </a:rPr>
              <a:t>Home</a:t>
            </a:r>
            <a:endParaRPr>
              <a:solidFill>
                <a:schemeClr val="dk1"/>
              </a:solidFill>
            </a:endParaRPr>
          </a:p>
          <a:p>
            <a:pPr indent="0" lvl="0" marL="0">
              <a:lnSpc>
                <a:spcPct val="115000"/>
              </a:lnSpc>
              <a:spcBef>
                <a:spcPts val="0"/>
              </a:spcBef>
              <a:spcAft>
                <a:spcPts val="0"/>
              </a:spcAft>
              <a:buClr>
                <a:schemeClr val="dk1"/>
              </a:buClr>
              <a:buSzPts val="1100"/>
              <a:buFont typeface="Arial"/>
              <a:buNone/>
            </a:pPr>
            <a:r>
              <a:rPr lang="en">
                <a:solidFill>
                  <a:schemeClr val="dk1"/>
                </a:solidFill>
              </a:rPr>
              <a:t>What will your visitor see when they go to the top level of the site. Here is where you want to show off your best features/work. The design of this page should tie in directly to the message you are trying to send. This sets the tone and structure for all subsequent pages.</a:t>
            </a:r>
            <a:endParaRPr>
              <a:solidFill>
                <a:schemeClr val="dk1"/>
              </a:solidFill>
            </a:endParaRPr>
          </a:p>
          <a:p>
            <a:pPr indent="0" lvl="0" mar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
              <a:t>https://colorlib.com/sparkling/</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1"/>
                </a:solidFill>
              </a:rPr>
              <a:t>Single Page</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Themes vary on whether or not to show the sidebar on Pages, especially since these are the pages that the menu system links to. It is a possibility to design custom Page templates so that not every Page looks exactly alike.</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b="1" lang="en" sz="1200">
                <a:solidFill>
                  <a:schemeClr val="dk1"/>
                </a:solidFill>
              </a:rPr>
              <a:t>Single Post</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This could contain portfolio entries, blog posts, or both. These are the pages that are defined by tags and categories. Lists of tags and categories usually go in the sidebar to help the view sift through the content. These not only show the  Post Title and Content, but also Comments (if enabled) and an extensive list of metadata.</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Shape 6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9" name="Shape 6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1"/>
                </a:solidFill>
              </a:rPr>
              <a:t>Archive, Author, Category, and Tag pages</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You can also allow the user to view lists of Posts that sort out all the Posts that fulfill a specific requirement, such as all Posts with a specific Tag, Category, etc… These usually show a list of Posts including: title, content excerpt, and limited meta.</a:t>
            </a:r>
            <a:endParaRPr b="1" sz="1200">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Shape 6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9" name="Shape 6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1"/>
                </a:solidFill>
              </a:rPr>
              <a:t>Search Results</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This page works the same as the archive, author, category and tag pages, but you can fine tune exactly what you want this page to reveal.</a:t>
            </a:r>
            <a:endParaRPr b="1" sz="1200">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sz="1200">
                <a:solidFill>
                  <a:schemeClr val="dk1"/>
                </a:solidFill>
              </a:rPr>
              <a:t>404</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lang="en">
                <a:solidFill>
                  <a:schemeClr val="dk1"/>
                </a:solidFill>
              </a:rPr>
              <a:t>WordPress provides built in "page not found" 404 error handling. Rather than just sending you user back to where they came from or to the home page, it is nice to let them know that there was some sort of error and try to help them find it by including search functionality, a list of tags/categories, latest posts, and most popular posts. Some people have a lot of fun with this.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297815" lvl="0" marL="457200" rtl="0">
              <a:lnSpc>
                <a:spcPct val="115000"/>
              </a:lnSpc>
              <a:spcBef>
                <a:spcPts val="0"/>
              </a:spcBef>
              <a:spcAft>
                <a:spcPts val="0"/>
              </a:spcAft>
              <a:buClr>
                <a:schemeClr val="dk1"/>
              </a:buClr>
              <a:buSzPts val="1100"/>
              <a:buChar char="●"/>
            </a:pPr>
            <a:r>
              <a:rPr lang="en" u="sng">
                <a:solidFill>
                  <a:srgbClr val="000099"/>
                </a:solidFill>
                <a:hlinkClick r:id="rId2"/>
              </a:rPr>
              <a:t>http://www.smashingmagazine.com/2007/08/17/404-error-pages-reloaded/</a:t>
            </a:r>
            <a:endParaRPr>
              <a:solidFill>
                <a:schemeClr val="dk1"/>
              </a:solidFill>
              <a:uFill>
                <a:noFill/>
              </a:uFill>
              <a:hlinkClick r:id="rId3"/>
            </a:endParaRPr>
          </a:p>
          <a:p>
            <a:pPr indent="-297815" lvl="0" marL="457200" rtl="0">
              <a:lnSpc>
                <a:spcPct val="115000"/>
              </a:lnSpc>
              <a:spcBef>
                <a:spcPts val="0"/>
              </a:spcBef>
              <a:spcAft>
                <a:spcPts val="0"/>
              </a:spcAft>
              <a:buClr>
                <a:schemeClr val="dk1"/>
              </a:buClr>
              <a:buSzPts val="1100"/>
              <a:buChar char="●"/>
            </a:pPr>
            <a:r>
              <a:rPr lang="en" u="sng">
                <a:solidFill>
                  <a:srgbClr val="000099"/>
                </a:solidFill>
                <a:hlinkClick r:id="rId4"/>
              </a:rPr>
              <a:t>http://www.hongkiat.com/blog/60-really-cool-and-creative-error-404-pages/</a:t>
            </a:r>
            <a:endParaRPr>
              <a:solidFill>
                <a:schemeClr val="dk1"/>
              </a:solidFill>
              <a:uFill>
                <a:noFill/>
              </a:uFill>
              <a:hlinkClick r:id="rId5"/>
            </a:endParaRPr>
          </a:p>
          <a:p>
            <a:pPr indent="-297815" lvl="0" marL="457200" rtl="0">
              <a:lnSpc>
                <a:spcPct val="115000"/>
              </a:lnSpc>
              <a:spcBef>
                <a:spcPts val="0"/>
              </a:spcBef>
              <a:spcAft>
                <a:spcPts val="0"/>
              </a:spcAft>
              <a:buClr>
                <a:schemeClr val="dk1"/>
              </a:buClr>
              <a:buSzPts val="1100"/>
              <a:buChar char="●"/>
            </a:pPr>
            <a:r>
              <a:rPr lang="en" u="sng">
                <a:solidFill>
                  <a:srgbClr val="000099"/>
                </a:solidFill>
                <a:hlinkClick r:id="rId6"/>
              </a:rPr>
              <a:t>http://www.tutzone.org/2009/05/31-cool-404-error-page-designs.html</a:t>
            </a:r>
            <a:endParaRPr>
              <a:solidFill>
                <a:schemeClr val="dk1"/>
              </a:solidFill>
              <a:uFill>
                <a:noFill/>
              </a:uFill>
              <a:hlinkClick r:id="rId7"/>
            </a:endParaRPr>
          </a:p>
          <a:p>
            <a:pPr indent="0" lvl="0" marL="0" rtl="0">
              <a:lnSpc>
                <a:spcPct val="115000"/>
              </a:lnSpc>
              <a:spcBef>
                <a:spcPts val="0"/>
              </a:spcBef>
              <a:spcAft>
                <a:spcPts val="0"/>
              </a:spcAft>
              <a:buClr>
                <a:schemeClr val="dk1"/>
              </a:buClr>
              <a:buSzPts val="1100"/>
              <a:buFont typeface="Arial"/>
              <a:buNone/>
            </a:pPr>
            <a:r>
              <a:t/>
            </a:r>
            <a:endParaRPr b="1" sz="1200">
              <a:solidFill>
                <a:schemeClr val="dk1"/>
              </a:solidFill>
            </a:endParaRPr>
          </a:p>
          <a:p>
            <a:pPr indent="0" lvl="0" marL="0" rtl="0">
              <a:spcBef>
                <a:spcPts val="0"/>
              </a:spcBef>
              <a:spcAft>
                <a:spcPts val="0"/>
              </a:spcAft>
              <a:buClr>
                <a:schemeClr val="dk1"/>
              </a:buClr>
              <a:buSzPts val="1100"/>
              <a:buFont typeface="Arial"/>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u="sng">
                <a:solidFill>
                  <a:schemeClr val="hlink"/>
                </a:solidFill>
                <a:hlinkClick r:id="rId2"/>
              </a:rPr>
              <a:t>https://learn.dcollege.net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_AND_TWO_COLUMNS_1">
    <p:spTree>
      <p:nvGrpSpPr>
        <p:cNvPr id="50" name="Shape 50"/>
        <p:cNvGrpSpPr/>
        <p:nvPr/>
      </p:nvGrpSpPr>
      <p:grpSpPr>
        <a:xfrm>
          <a:off x="0" y="0"/>
          <a:ext cx="0" cy="0"/>
          <a:chOff x="0" y="0"/>
          <a:chExt cx="0" cy="0"/>
        </a:xfrm>
      </p:grpSpPr>
      <p:sp>
        <p:nvSpPr>
          <p:cNvPr id="51" name="Shape 51"/>
          <p:cNvSpPr/>
          <p:nvPr/>
        </p:nvSpPr>
        <p:spPr>
          <a:xfrm>
            <a:off x="181050" y="998963"/>
            <a:ext cx="8781900" cy="40182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2" name="Shape 52"/>
          <p:cNvGrpSpPr/>
          <p:nvPr/>
        </p:nvGrpSpPr>
        <p:grpSpPr>
          <a:xfrm>
            <a:off x="180850" y="126338"/>
            <a:ext cx="8781900" cy="972497"/>
            <a:chOff x="180850" y="168450"/>
            <a:chExt cx="8781900" cy="1296663"/>
          </a:xfrm>
        </p:grpSpPr>
        <p:sp>
          <p:nvSpPr>
            <p:cNvPr id="53" name="Shape 53"/>
            <p:cNvSpPr/>
            <p:nvPr/>
          </p:nvSpPr>
          <p:spPr>
            <a:xfrm>
              <a:off x="180850" y="168450"/>
              <a:ext cx="8781900" cy="973500"/>
            </a:xfrm>
            <a:prstGeom prst="rect">
              <a:avLst/>
            </a:prstGeom>
            <a:solidFill>
              <a:srgbClr val="00C5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rot="5400000">
              <a:off x="1027273" y="930513"/>
              <a:ext cx="442800" cy="626400"/>
            </a:xfrm>
            <a:prstGeom prst="rtTriangle">
              <a:avLst/>
            </a:prstGeom>
            <a:solidFill>
              <a:srgbClr val="00C5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a:off x="361300" y="341550"/>
              <a:ext cx="8421000" cy="627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6" name="Shape 56"/>
          <p:cNvSpPr txBox="1"/>
          <p:nvPr>
            <p:ph type="title"/>
          </p:nvPr>
        </p:nvSpPr>
        <p:spPr>
          <a:xfrm>
            <a:off x="832475" y="126338"/>
            <a:ext cx="7951800" cy="730200"/>
          </a:xfrm>
          <a:prstGeom prst="rect">
            <a:avLst/>
          </a:prstGeom>
        </p:spPr>
        <p:txBody>
          <a:bodyPr anchorCtr="0" anchor="t" bIns="91425" lIns="91425" spcFirstLastPara="1" rIns="91425" wrap="square" tIns="91425"/>
          <a:lstStyle>
            <a:lvl1pPr lvl="0" rtl="0" algn="l">
              <a:spcBef>
                <a:spcPts val="0"/>
              </a:spcBef>
              <a:spcAft>
                <a:spcPts val="0"/>
              </a:spcAft>
              <a:buSzPts val="2800"/>
              <a:buNone/>
              <a:defRPr/>
            </a:lvl1pPr>
            <a:lvl2pPr lvl="1" rtl="0" algn="l">
              <a:spcBef>
                <a:spcPts val="0"/>
              </a:spcBef>
              <a:spcAft>
                <a:spcPts val="0"/>
              </a:spcAft>
              <a:buClr>
                <a:srgbClr val="FFFFFF"/>
              </a:buClr>
              <a:buSzPts val="2800"/>
              <a:buNone/>
              <a:defRPr>
                <a:solidFill>
                  <a:srgbClr val="FFFFFF"/>
                </a:solidFill>
              </a:defRPr>
            </a:lvl2pPr>
            <a:lvl3pPr lvl="2" rtl="0" algn="l">
              <a:spcBef>
                <a:spcPts val="0"/>
              </a:spcBef>
              <a:spcAft>
                <a:spcPts val="0"/>
              </a:spcAft>
              <a:buClr>
                <a:srgbClr val="FFFFFF"/>
              </a:buClr>
              <a:buSzPts val="2800"/>
              <a:buNone/>
              <a:defRPr>
                <a:solidFill>
                  <a:srgbClr val="FFFFFF"/>
                </a:solidFill>
              </a:defRPr>
            </a:lvl3pPr>
            <a:lvl4pPr lvl="3" rtl="0" algn="l">
              <a:spcBef>
                <a:spcPts val="0"/>
              </a:spcBef>
              <a:spcAft>
                <a:spcPts val="0"/>
              </a:spcAft>
              <a:buClr>
                <a:srgbClr val="FFFFFF"/>
              </a:buClr>
              <a:buSzPts val="2800"/>
              <a:buNone/>
              <a:defRPr>
                <a:solidFill>
                  <a:srgbClr val="FFFFFF"/>
                </a:solidFill>
              </a:defRPr>
            </a:lvl4pPr>
            <a:lvl5pPr lvl="4" rtl="0" algn="l">
              <a:spcBef>
                <a:spcPts val="0"/>
              </a:spcBef>
              <a:spcAft>
                <a:spcPts val="0"/>
              </a:spcAft>
              <a:buClr>
                <a:srgbClr val="FFFFFF"/>
              </a:buClr>
              <a:buSzPts val="2800"/>
              <a:buNone/>
              <a:defRPr>
                <a:solidFill>
                  <a:srgbClr val="FFFFFF"/>
                </a:solidFill>
              </a:defRPr>
            </a:lvl5pPr>
            <a:lvl6pPr lvl="5" rtl="0" algn="l">
              <a:spcBef>
                <a:spcPts val="0"/>
              </a:spcBef>
              <a:spcAft>
                <a:spcPts val="0"/>
              </a:spcAft>
              <a:buClr>
                <a:srgbClr val="FFFFFF"/>
              </a:buClr>
              <a:buSzPts val="2800"/>
              <a:buNone/>
              <a:defRPr>
                <a:solidFill>
                  <a:srgbClr val="FFFFFF"/>
                </a:solidFill>
              </a:defRPr>
            </a:lvl6pPr>
            <a:lvl7pPr lvl="6" rtl="0" algn="l">
              <a:spcBef>
                <a:spcPts val="0"/>
              </a:spcBef>
              <a:spcAft>
                <a:spcPts val="0"/>
              </a:spcAft>
              <a:buClr>
                <a:srgbClr val="FFFFFF"/>
              </a:buClr>
              <a:buSzPts val="2800"/>
              <a:buNone/>
              <a:defRPr>
                <a:solidFill>
                  <a:srgbClr val="FFFFFF"/>
                </a:solidFill>
              </a:defRPr>
            </a:lvl7pPr>
            <a:lvl8pPr lvl="7" rtl="0" algn="l">
              <a:spcBef>
                <a:spcPts val="0"/>
              </a:spcBef>
              <a:spcAft>
                <a:spcPts val="0"/>
              </a:spcAft>
              <a:buClr>
                <a:srgbClr val="FFFFFF"/>
              </a:buClr>
              <a:buSzPts val="2800"/>
              <a:buNone/>
              <a:defRPr>
                <a:solidFill>
                  <a:srgbClr val="FFFFFF"/>
                </a:solidFill>
              </a:defRPr>
            </a:lvl8pPr>
            <a:lvl9pPr lvl="8" rtl="0" algn="l">
              <a:spcBef>
                <a:spcPts val="0"/>
              </a:spcBef>
              <a:spcAft>
                <a:spcPts val="0"/>
              </a:spcAft>
              <a:buClr>
                <a:srgbClr val="FFFFFF"/>
              </a:buClr>
              <a:buSzPts val="2800"/>
              <a:buNone/>
              <a:defRPr>
                <a:solidFill>
                  <a:srgbClr val="FFFFFF"/>
                </a:solidFill>
              </a:defRPr>
            </a:lvl9pPr>
          </a:lstStyle>
          <a:p/>
        </p:txBody>
      </p:sp>
      <p:sp>
        <p:nvSpPr>
          <p:cNvPr id="57" name="Shape 57"/>
          <p:cNvSpPr txBox="1"/>
          <p:nvPr>
            <p:ph idx="1" type="body"/>
          </p:nvPr>
        </p:nvSpPr>
        <p:spPr>
          <a:xfrm>
            <a:off x="457200" y="1200150"/>
            <a:ext cx="3994500" cy="3515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8" name="Shape 58"/>
          <p:cNvSpPr txBox="1"/>
          <p:nvPr>
            <p:ph idx="2" type="body"/>
          </p:nvPr>
        </p:nvSpPr>
        <p:spPr>
          <a:xfrm>
            <a:off x="4692274" y="1200150"/>
            <a:ext cx="3994500" cy="3515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1">
  <p:cSld name="TITLE_AND_TWO_COLUMNS_2">
    <p:spTree>
      <p:nvGrpSpPr>
        <p:cNvPr id="59" name="Shape 59"/>
        <p:cNvGrpSpPr/>
        <p:nvPr/>
      </p:nvGrpSpPr>
      <p:grpSpPr>
        <a:xfrm>
          <a:off x="0" y="0"/>
          <a:ext cx="0" cy="0"/>
          <a:chOff x="0" y="0"/>
          <a:chExt cx="0" cy="0"/>
        </a:xfrm>
      </p:grpSpPr>
      <p:sp>
        <p:nvSpPr>
          <p:cNvPr id="60" name="Shape 60"/>
          <p:cNvSpPr/>
          <p:nvPr/>
        </p:nvSpPr>
        <p:spPr>
          <a:xfrm>
            <a:off x="181050" y="998963"/>
            <a:ext cx="8781900" cy="4018200"/>
          </a:xfrm>
          <a:prstGeom prst="rect">
            <a:avLst/>
          </a:prstGeom>
          <a:solidFill>
            <a:srgbClr val="EFEFE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1" name="Shape 61"/>
          <p:cNvGrpSpPr/>
          <p:nvPr/>
        </p:nvGrpSpPr>
        <p:grpSpPr>
          <a:xfrm>
            <a:off x="180850" y="126338"/>
            <a:ext cx="8781900" cy="972497"/>
            <a:chOff x="180850" y="168450"/>
            <a:chExt cx="8781900" cy="1296663"/>
          </a:xfrm>
        </p:grpSpPr>
        <p:sp>
          <p:nvSpPr>
            <p:cNvPr id="62" name="Shape 62"/>
            <p:cNvSpPr/>
            <p:nvPr/>
          </p:nvSpPr>
          <p:spPr>
            <a:xfrm>
              <a:off x="180850" y="168450"/>
              <a:ext cx="8781900" cy="973500"/>
            </a:xfrm>
            <a:prstGeom prst="rect">
              <a:avLst/>
            </a:prstGeom>
            <a:solidFill>
              <a:srgbClr val="00C5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rot="5400000">
              <a:off x="1027273" y="930513"/>
              <a:ext cx="442800" cy="626400"/>
            </a:xfrm>
            <a:prstGeom prst="rtTriangle">
              <a:avLst/>
            </a:prstGeom>
            <a:solidFill>
              <a:srgbClr val="00C5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p:nvPr/>
          </p:nvSpPr>
          <p:spPr>
            <a:xfrm>
              <a:off x="361300" y="341550"/>
              <a:ext cx="8421000" cy="627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5" name="Shape 65"/>
          <p:cNvSpPr txBox="1"/>
          <p:nvPr>
            <p:ph type="title"/>
          </p:nvPr>
        </p:nvSpPr>
        <p:spPr>
          <a:xfrm>
            <a:off x="832475" y="126338"/>
            <a:ext cx="7951800" cy="730200"/>
          </a:xfrm>
          <a:prstGeom prst="rect">
            <a:avLst/>
          </a:prstGeom>
        </p:spPr>
        <p:txBody>
          <a:bodyPr anchorCtr="0" anchor="t" bIns="91425" lIns="91425" spcFirstLastPara="1" rIns="91425" wrap="square" tIns="91425"/>
          <a:lstStyle>
            <a:lvl1pPr lvl="0" rtl="0" algn="l">
              <a:spcBef>
                <a:spcPts val="0"/>
              </a:spcBef>
              <a:spcAft>
                <a:spcPts val="0"/>
              </a:spcAft>
              <a:buSzPts val="2800"/>
              <a:buNone/>
              <a:defRPr/>
            </a:lvl1pPr>
            <a:lvl2pPr lvl="1" rtl="0" algn="l">
              <a:spcBef>
                <a:spcPts val="0"/>
              </a:spcBef>
              <a:spcAft>
                <a:spcPts val="0"/>
              </a:spcAft>
              <a:buClr>
                <a:srgbClr val="FFFFFF"/>
              </a:buClr>
              <a:buSzPts val="2800"/>
              <a:buNone/>
              <a:defRPr>
                <a:solidFill>
                  <a:srgbClr val="FFFFFF"/>
                </a:solidFill>
              </a:defRPr>
            </a:lvl2pPr>
            <a:lvl3pPr lvl="2" rtl="0" algn="l">
              <a:spcBef>
                <a:spcPts val="0"/>
              </a:spcBef>
              <a:spcAft>
                <a:spcPts val="0"/>
              </a:spcAft>
              <a:buClr>
                <a:srgbClr val="FFFFFF"/>
              </a:buClr>
              <a:buSzPts val="2800"/>
              <a:buNone/>
              <a:defRPr>
                <a:solidFill>
                  <a:srgbClr val="FFFFFF"/>
                </a:solidFill>
              </a:defRPr>
            </a:lvl3pPr>
            <a:lvl4pPr lvl="3" rtl="0" algn="l">
              <a:spcBef>
                <a:spcPts val="0"/>
              </a:spcBef>
              <a:spcAft>
                <a:spcPts val="0"/>
              </a:spcAft>
              <a:buClr>
                <a:srgbClr val="FFFFFF"/>
              </a:buClr>
              <a:buSzPts val="2800"/>
              <a:buNone/>
              <a:defRPr>
                <a:solidFill>
                  <a:srgbClr val="FFFFFF"/>
                </a:solidFill>
              </a:defRPr>
            </a:lvl4pPr>
            <a:lvl5pPr lvl="4" rtl="0" algn="l">
              <a:spcBef>
                <a:spcPts val="0"/>
              </a:spcBef>
              <a:spcAft>
                <a:spcPts val="0"/>
              </a:spcAft>
              <a:buClr>
                <a:srgbClr val="FFFFFF"/>
              </a:buClr>
              <a:buSzPts val="2800"/>
              <a:buNone/>
              <a:defRPr>
                <a:solidFill>
                  <a:srgbClr val="FFFFFF"/>
                </a:solidFill>
              </a:defRPr>
            </a:lvl5pPr>
            <a:lvl6pPr lvl="5" rtl="0" algn="l">
              <a:spcBef>
                <a:spcPts val="0"/>
              </a:spcBef>
              <a:spcAft>
                <a:spcPts val="0"/>
              </a:spcAft>
              <a:buClr>
                <a:srgbClr val="FFFFFF"/>
              </a:buClr>
              <a:buSzPts val="2800"/>
              <a:buNone/>
              <a:defRPr>
                <a:solidFill>
                  <a:srgbClr val="FFFFFF"/>
                </a:solidFill>
              </a:defRPr>
            </a:lvl6pPr>
            <a:lvl7pPr lvl="6" rtl="0" algn="l">
              <a:spcBef>
                <a:spcPts val="0"/>
              </a:spcBef>
              <a:spcAft>
                <a:spcPts val="0"/>
              </a:spcAft>
              <a:buClr>
                <a:srgbClr val="FFFFFF"/>
              </a:buClr>
              <a:buSzPts val="2800"/>
              <a:buNone/>
              <a:defRPr>
                <a:solidFill>
                  <a:srgbClr val="FFFFFF"/>
                </a:solidFill>
              </a:defRPr>
            </a:lvl7pPr>
            <a:lvl8pPr lvl="7" rtl="0" algn="l">
              <a:spcBef>
                <a:spcPts val="0"/>
              </a:spcBef>
              <a:spcAft>
                <a:spcPts val="0"/>
              </a:spcAft>
              <a:buClr>
                <a:srgbClr val="FFFFFF"/>
              </a:buClr>
              <a:buSzPts val="2800"/>
              <a:buNone/>
              <a:defRPr>
                <a:solidFill>
                  <a:srgbClr val="FFFFFF"/>
                </a:solidFill>
              </a:defRPr>
            </a:lvl8pPr>
            <a:lvl9pPr lvl="8" rtl="0" algn="l">
              <a:spcBef>
                <a:spcPts val="0"/>
              </a:spcBef>
              <a:spcAft>
                <a:spcPts val="0"/>
              </a:spcAft>
              <a:buClr>
                <a:srgbClr val="FFFFFF"/>
              </a:buClr>
              <a:buSzPts val="2800"/>
              <a:buNone/>
              <a:defRPr>
                <a:solidFill>
                  <a:srgbClr val="FFFFFF"/>
                </a:solidFill>
              </a:defRPr>
            </a:lvl9pPr>
          </a:lstStyle>
          <a:p/>
        </p:txBody>
      </p:sp>
      <p:sp>
        <p:nvSpPr>
          <p:cNvPr id="66" name="Shape 66"/>
          <p:cNvSpPr txBox="1"/>
          <p:nvPr>
            <p:ph idx="1" type="body"/>
          </p:nvPr>
        </p:nvSpPr>
        <p:spPr>
          <a:xfrm>
            <a:off x="457200" y="1200150"/>
            <a:ext cx="3994500" cy="3515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Shape 67"/>
          <p:cNvSpPr txBox="1"/>
          <p:nvPr>
            <p:ph idx="2" type="body"/>
          </p:nvPr>
        </p:nvSpPr>
        <p:spPr>
          <a:xfrm>
            <a:off x="4692274" y="1200150"/>
            <a:ext cx="3994500" cy="3515100"/>
          </a:xfrm>
          <a:prstGeom prst="rect">
            <a:avLst/>
          </a:prstGeom>
        </p:spPr>
        <p:txBody>
          <a:bodyPr anchorCtr="0" anchor="t" bIns="91425" lIns="91425" spcFirstLastPara="1" rIns="91425" wrap="square" tIns="91425"/>
          <a:lstStyle>
            <a:lvl1pPr indent="-381000" lvl="0" marL="457200" rtl="0">
              <a:spcBef>
                <a:spcPts val="0"/>
              </a:spcBef>
              <a:spcAft>
                <a:spcPts val="0"/>
              </a:spcAft>
              <a:buSzPts val="2400"/>
              <a:buChar char="●"/>
              <a:defRPr sz="2400"/>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2" name="Shape 72"/>
        <p:cNvGrpSpPr/>
        <p:nvPr/>
      </p:nvGrpSpPr>
      <p:grpSpPr>
        <a:xfrm>
          <a:off x="0" y="0"/>
          <a:ext cx="0" cy="0"/>
          <a:chOff x="0" y="0"/>
          <a:chExt cx="0" cy="0"/>
        </a:xfrm>
      </p:grpSpPr>
      <p:sp>
        <p:nvSpPr>
          <p:cNvPr id="73" name="Shape 73"/>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Shape 7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 name="Shape 76"/>
        <p:cNvGrpSpPr/>
        <p:nvPr/>
      </p:nvGrpSpPr>
      <p:grpSpPr>
        <a:xfrm>
          <a:off x="0" y="0"/>
          <a:ext cx="0" cy="0"/>
          <a:chOff x="0" y="0"/>
          <a:chExt cx="0" cy="0"/>
        </a:xfrm>
      </p:grpSpPr>
      <p:sp>
        <p:nvSpPr>
          <p:cNvPr id="77" name="Shape 7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Shape 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Shape 8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Shape 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Shape 8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Shape 8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Shape 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8" name="Shape 88"/>
        <p:cNvGrpSpPr/>
        <p:nvPr/>
      </p:nvGrpSpPr>
      <p:grpSpPr>
        <a:xfrm>
          <a:off x="0" y="0"/>
          <a:ext cx="0" cy="0"/>
          <a:chOff x="0" y="0"/>
          <a:chExt cx="0" cy="0"/>
        </a:xfrm>
      </p:grpSpPr>
      <p:sp>
        <p:nvSpPr>
          <p:cNvPr id="89" name="Shape 8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1" name="Shape 91"/>
        <p:cNvGrpSpPr/>
        <p:nvPr/>
      </p:nvGrpSpPr>
      <p:grpSpPr>
        <a:xfrm>
          <a:off x="0" y="0"/>
          <a:ext cx="0" cy="0"/>
          <a:chOff x="0" y="0"/>
          <a:chExt cx="0" cy="0"/>
        </a:xfrm>
      </p:grpSpPr>
      <p:sp>
        <p:nvSpPr>
          <p:cNvPr id="92" name="Shape 9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Shape 9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Shape 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5" name="Shape 95"/>
        <p:cNvGrpSpPr/>
        <p:nvPr/>
      </p:nvGrpSpPr>
      <p:grpSpPr>
        <a:xfrm>
          <a:off x="0" y="0"/>
          <a:ext cx="0" cy="0"/>
          <a:chOff x="0" y="0"/>
          <a:chExt cx="0" cy="0"/>
        </a:xfrm>
      </p:grpSpPr>
      <p:sp>
        <p:nvSpPr>
          <p:cNvPr id="96" name="Shape 96"/>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Shape 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8" name="Shape 98"/>
        <p:cNvGrpSpPr/>
        <p:nvPr/>
      </p:nvGrpSpPr>
      <p:grpSpPr>
        <a:xfrm>
          <a:off x="0" y="0"/>
          <a:ext cx="0" cy="0"/>
          <a:chOff x="0" y="0"/>
          <a:chExt cx="0" cy="0"/>
        </a:xfrm>
      </p:grpSpPr>
      <p:sp>
        <p:nvSpPr>
          <p:cNvPr id="99" name="Shape 9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Shape 10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Shape 10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 name="Shape 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4" name="Shape 104"/>
        <p:cNvGrpSpPr/>
        <p:nvPr/>
      </p:nvGrpSpPr>
      <p:grpSpPr>
        <a:xfrm>
          <a:off x="0" y="0"/>
          <a:ext cx="0" cy="0"/>
          <a:chOff x="0" y="0"/>
          <a:chExt cx="0" cy="0"/>
        </a:xfrm>
      </p:grpSpPr>
      <p:sp>
        <p:nvSpPr>
          <p:cNvPr id="105" name="Shape 10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06" name="Shape 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7" name="Shape 107"/>
        <p:cNvGrpSpPr/>
        <p:nvPr/>
      </p:nvGrpSpPr>
      <p:grpSpPr>
        <a:xfrm>
          <a:off x="0" y="0"/>
          <a:ext cx="0" cy="0"/>
          <a:chOff x="0" y="0"/>
          <a:chExt cx="0" cy="0"/>
        </a:xfrm>
      </p:grpSpPr>
      <p:sp>
        <p:nvSpPr>
          <p:cNvPr id="108" name="Shape 10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Shape 109"/>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Shape 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1" name="Shape 111"/>
        <p:cNvGrpSpPr/>
        <p:nvPr/>
      </p:nvGrpSpPr>
      <p:grpSpPr>
        <a:xfrm>
          <a:off x="0" y="0"/>
          <a:ext cx="0" cy="0"/>
          <a:chOff x="0" y="0"/>
          <a:chExt cx="0" cy="0"/>
        </a:xfrm>
      </p:grpSpPr>
      <p:sp>
        <p:nvSpPr>
          <p:cNvPr id="112" name="Shape 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2" Type="http://schemas.openxmlformats.org/officeDocument/2006/relationships/theme" Target="../theme/theme1.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rtl="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rtl="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Shape 7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1" name="Shape 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ordpress.org/" TargetMode="Externa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wordpress.org/themes/" TargetMode="External"/><Relationship Id="rId4" Type="http://schemas.openxmlformats.org/officeDocument/2006/relationships/hyperlink" Target="https://themeforest.net/category/wordpress" TargetMode="External"/><Relationship Id="rId5" Type="http://schemas.openxmlformats.org/officeDocument/2006/relationships/hyperlink" Target="https://colorlib.com/wp/free-wordpress-themes/" TargetMode="External"/><Relationship Id="rId6" Type="http://schemas.openxmlformats.org/officeDocument/2006/relationships/hyperlink" Target="https://themble.com/bones/" TargetMode="External"/><Relationship Id="rId7" Type="http://schemas.openxmlformats.org/officeDocument/2006/relationships/hyperlink" Target="http://underscores.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mrcthms.com/" TargetMode="Externa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Shape 117"/>
          <p:cNvSpPr txBox="1"/>
          <p:nvPr>
            <p:ph type="ctrTitle"/>
          </p:nvPr>
        </p:nvSpPr>
        <p:spPr>
          <a:xfrm>
            <a:off x="223549" y="3862221"/>
            <a:ext cx="8520600" cy="9009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 sz="4800"/>
              <a:t>IDM 250</a:t>
            </a:r>
            <a:endParaRPr b="1" sz="4800">
              <a:latin typeface="Roboto Mono"/>
              <a:ea typeface="Roboto Mono"/>
              <a:cs typeface="Roboto Mono"/>
              <a:sym typeface="Roboto Mono"/>
            </a:endParaRPr>
          </a:p>
        </p:txBody>
      </p:sp>
      <p:sp>
        <p:nvSpPr>
          <p:cNvPr id="118" name="Shape 118"/>
          <p:cNvSpPr txBox="1"/>
          <p:nvPr>
            <p:ph idx="1" type="subTitle"/>
          </p:nvPr>
        </p:nvSpPr>
        <p:spPr>
          <a:xfrm>
            <a:off x="311696" y="3570323"/>
            <a:ext cx="8520600" cy="2919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sz="1400">
                <a:solidFill>
                  <a:srgbClr val="FF3C77"/>
                </a:solidFill>
                <a:latin typeface="Lato"/>
                <a:ea typeface="Lato"/>
                <a:cs typeface="Lato"/>
                <a:sym typeface="Lato"/>
              </a:rPr>
              <a:t>wk </a:t>
            </a:r>
            <a:r>
              <a:rPr lang="en" sz="1400">
                <a:solidFill>
                  <a:srgbClr val="FF3C77"/>
                </a:solidFill>
              </a:rPr>
              <a:t>01</a:t>
            </a:r>
            <a:endParaRPr sz="1400">
              <a:solidFill>
                <a:schemeClr val="dk1"/>
              </a:solidFill>
              <a:latin typeface="Lato"/>
              <a:ea typeface="Lato"/>
              <a:cs typeface="Lato"/>
              <a:sym typeface="Lato"/>
            </a:endParaRPr>
          </a:p>
        </p:txBody>
      </p:sp>
      <p:sp>
        <p:nvSpPr>
          <p:cNvPr id="119" name="Shape 11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8300625" y="260975"/>
            <a:ext cx="212700" cy="212700"/>
          </a:xfrm>
          <a:prstGeom prst="ellipse">
            <a:avLst/>
          </a:prstGeom>
          <a:solidFill>
            <a:srgbClr val="2AD3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a:off x="7933300" y="260975"/>
            <a:ext cx="212700" cy="212700"/>
          </a:xfrm>
          <a:prstGeom prst="ellipse">
            <a:avLst/>
          </a:prstGeom>
          <a:solidFill>
            <a:srgbClr val="73E72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219" name="Shape 21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22" name="Shape 222"/>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pic>
        <p:nvPicPr>
          <p:cNvPr id="223" name="Shape 223"/>
          <p:cNvPicPr preferRelativeResize="0"/>
          <p:nvPr/>
        </p:nvPicPr>
        <p:blipFill>
          <a:blip r:embed="rId3">
            <a:alphaModFix/>
          </a:blip>
          <a:stretch>
            <a:fillRect/>
          </a:stretch>
        </p:blipFill>
        <p:spPr>
          <a:xfrm>
            <a:off x="351750" y="1271237"/>
            <a:ext cx="1197238" cy="1197238"/>
          </a:xfrm>
          <a:prstGeom prst="rect">
            <a:avLst/>
          </a:prstGeom>
          <a:noFill/>
          <a:ln>
            <a:noFill/>
          </a:ln>
        </p:spPr>
      </p:pic>
      <p:sp>
        <p:nvSpPr>
          <p:cNvPr id="224" name="Shape 224"/>
          <p:cNvSpPr txBox="1"/>
          <p:nvPr/>
        </p:nvSpPr>
        <p:spPr>
          <a:xfrm>
            <a:off x="200975" y="2358050"/>
            <a:ext cx="14988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Database (MySQL)</a:t>
            </a:r>
            <a:endParaRPr b="1">
              <a:latin typeface="Roboto Mono"/>
              <a:ea typeface="Roboto Mono"/>
              <a:cs typeface="Roboto Mono"/>
              <a:sym typeface="Roboto Mono"/>
            </a:endParaRPr>
          </a:p>
        </p:txBody>
      </p:sp>
      <p:pic>
        <p:nvPicPr>
          <p:cNvPr id="225" name="Shape 225"/>
          <p:cNvPicPr preferRelativeResize="0"/>
          <p:nvPr/>
        </p:nvPicPr>
        <p:blipFill>
          <a:blip r:embed="rId4">
            <a:alphaModFix/>
          </a:blip>
          <a:stretch>
            <a:fillRect/>
          </a:stretch>
        </p:blipFill>
        <p:spPr>
          <a:xfrm>
            <a:off x="1903500" y="2934600"/>
            <a:ext cx="1002100" cy="1002100"/>
          </a:xfrm>
          <a:prstGeom prst="rect">
            <a:avLst/>
          </a:prstGeom>
          <a:noFill/>
          <a:ln>
            <a:noFill/>
          </a:ln>
        </p:spPr>
      </p:pic>
      <p:cxnSp>
        <p:nvCxnSpPr>
          <p:cNvPr id="226" name="Shape 226"/>
          <p:cNvCxnSpPr/>
          <p:nvPr/>
        </p:nvCxnSpPr>
        <p:spPr>
          <a:xfrm>
            <a:off x="1581325" y="2530125"/>
            <a:ext cx="291300" cy="299700"/>
          </a:xfrm>
          <a:prstGeom prst="straightConnector1">
            <a:avLst/>
          </a:prstGeom>
          <a:noFill/>
          <a:ln cap="flat" cmpd="sng" w="9525">
            <a:solidFill>
              <a:schemeClr val="dk2"/>
            </a:solidFill>
            <a:prstDash val="solid"/>
            <a:round/>
            <a:headEnd len="med" w="med" type="none"/>
            <a:tailEnd len="med" w="med" type="triangle"/>
          </a:ln>
        </p:spPr>
      </p:cxnSp>
      <p:sp>
        <p:nvSpPr>
          <p:cNvPr id="227" name="Shape 227"/>
          <p:cNvSpPr txBox="1"/>
          <p:nvPr/>
        </p:nvSpPr>
        <p:spPr>
          <a:xfrm>
            <a:off x="1266350" y="3936700"/>
            <a:ext cx="22971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Server-side language files </a:t>
            </a:r>
            <a:endParaRPr b="1">
              <a:latin typeface="Roboto Mono"/>
              <a:ea typeface="Roboto Mono"/>
              <a:cs typeface="Roboto Mono"/>
              <a:sym typeface="Roboto Mono"/>
            </a:endParaRPr>
          </a:p>
          <a:p>
            <a:pPr indent="0" lvl="0" marL="0" rtl="0" algn="ctr">
              <a:spcBef>
                <a:spcPts val="0"/>
              </a:spcBef>
              <a:spcAft>
                <a:spcPts val="0"/>
              </a:spcAft>
              <a:buNone/>
            </a:pPr>
            <a:r>
              <a:rPr lang="en">
                <a:latin typeface="Lato"/>
                <a:ea typeface="Lato"/>
                <a:cs typeface="Lato"/>
                <a:sym typeface="Lato"/>
              </a:rPr>
              <a:t>Pull information from database and generate web pages</a:t>
            </a:r>
            <a:endParaRPr>
              <a:latin typeface="Lato"/>
              <a:ea typeface="Lato"/>
              <a:cs typeface="Lato"/>
              <a:sym typeface="Lato"/>
            </a:endParaRPr>
          </a:p>
        </p:txBody>
      </p:sp>
      <p:cxnSp>
        <p:nvCxnSpPr>
          <p:cNvPr id="228" name="Shape 228"/>
          <p:cNvCxnSpPr/>
          <p:nvPr/>
        </p:nvCxnSpPr>
        <p:spPr>
          <a:xfrm flipH="1" rot="10800000">
            <a:off x="1650500" y="1822713"/>
            <a:ext cx="2502600" cy="3600"/>
          </a:xfrm>
          <a:prstGeom prst="straightConnector1">
            <a:avLst/>
          </a:prstGeom>
          <a:noFill/>
          <a:ln cap="flat" cmpd="sng" w="9525">
            <a:solidFill>
              <a:schemeClr val="dk2"/>
            </a:solidFill>
            <a:prstDash val="solid"/>
            <a:round/>
            <a:headEnd len="med" w="med" type="triangle"/>
            <a:tailEnd len="med" w="med" type="triangle"/>
          </a:ln>
        </p:spPr>
      </p:cxnSp>
      <p:pic>
        <p:nvPicPr>
          <p:cNvPr id="229" name="Shape 229"/>
          <p:cNvPicPr preferRelativeResize="0"/>
          <p:nvPr/>
        </p:nvPicPr>
        <p:blipFill>
          <a:blip r:embed="rId5">
            <a:alphaModFix/>
          </a:blip>
          <a:stretch>
            <a:fillRect/>
          </a:stretch>
        </p:blipFill>
        <p:spPr>
          <a:xfrm>
            <a:off x="4227625" y="1271225"/>
            <a:ext cx="2103074" cy="1691931"/>
          </a:xfrm>
          <a:prstGeom prst="rect">
            <a:avLst/>
          </a:prstGeom>
          <a:noFill/>
          <a:ln>
            <a:noFill/>
          </a:ln>
        </p:spPr>
      </p:pic>
      <p:sp>
        <p:nvSpPr>
          <p:cNvPr id="230" name="Shape 230"/>
          <p:cNvSpPr txBox="1"/>
          <p:nvPr/>
        </p:nvSpPr>
        <p:spPr>
          <a:xfrm>
            <a:off x="4373913" y="1495950"/>
            <a:ext cx="1810500" cy="7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CMS</a:t>
            </a:r>
            <a:endParaRPr b="1">
              <a:latin typeface="Roboto Mono"/>
              <a:ea typeface="Roboto Mono"/>
              <a:cs typeface="Roboto Mono"/>
              <a:sym typeface="Roboto Mono"/>
            </a:endParaRPr>
          </a:p>
          <a:p>
            <a:pPr indent="0" lvl="0" marL="0" rtl="0" algn="ctr">
              <a:spcBef>
                <a:spcPts val="0"/>
              </a:spcBef>
              <a:spcAft>
                <a:spcPts val="0"/>
              </a:spcAft>
              <a:buNone/>
            </a:pPr>
            <a:r>
              <a:rPr b="1" lang="en">
                <a:latin typeface="Roboto Mono"/>
                <a:ea typeface="Roboto Mono"/>
                <a:cs typeface="Roboto Mono"/>
                <a:sym typeface="Roboto Mono"/>
              </a:rPr>
              <a:t>(HTML,CSS,JS, and PHP)</a:t>
            </a:r>
            <a:endParaRPr b="1">
              <a:latin typeface="Roboto Mono"/>
              <a:ea typeface="Roboto Mono"/>
              <a:cs typeface="Roboto Mono"/>
              <a:sym typeface="Roboto Mono"/>
            </a:endParaRPr>
          </a:p>
        </p:txBody>
      </p:sp>
      <p:cxnSp>
        <p:nvCxnSpPr>
          <p:cNvPr id="231" name="Shape 231"/>
          <p:cNvCxnSpPr/>
          <p:nvPr/>
        </p:nvCxnSpPr>
        <p:spPr>
          <a:xfrm>
            <a:off x="2905600" y="3489850"/>
            <a:ext cx="997800" cy="0"/>
          </a:xfrm>
          <a:prstGeom prst="straightConnector1">
            <a:avLst/>
          </a:prstGeom>
          <a:noFill/>
          <a:ln cap="flat" cmpd="sng" w="9525">
            <a:solidFill>
              <a:schemeClr val="dk2"/>
            </a:solidFill>
            <a:prstDash val="solid"/>
            <a:round/>
            <a:headEnd len="med" w="med" type="none"/>
            <a:tailEnd len="med" w="med" type="triangle"/>
          </a:ln>
        </p:spPr>
      </p:cxnSp>
      <p:pic>
        <p:nvPicPr>
          <p:cNvPr id="232" name="Shape 232"/>
          <p:cNvPicPr preferRelativeResize="0"/>
          <p:nvPr/>
        </p:nvPicPr>
        <p:blipFill>
          <a:blip r:embed="rId6">
            <a:alphaModFix/>
          </a:blip>
          <a:stretch>
            <a:fillRect/>
          </a:stretch>
        </p:blipFill>
        <p:spPr>
          <a:xfrm>
            <a:off x="4035875" y="3262500"/>
            <a:ext cx="2103074" cy="1691950"/>
          </a:xfrm>
          <a:prstGeom prst="rect">
            <a:avLst/>
          </a:prstGeom>
          <a:noFill/>
          <a:ln>
            <a:noFill/>
          </a:ln>
        </p:spPr>
      </p:pic>
      <p:sp>
        <p:nvSpPr>
          <p:cNvPr id="233" name="Shape 233"/>
          <p:cNvSpPr txBox="1"/>
          <p:nvPr/>
        </p:nvSpPr>
        <p:spPr>
          <a:xfrm>
            <a:off x="4189559" y="4083391"/>
            <a:ext cx="1658700" cy="24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HTML, CSS, JS</a:t>
            </a:r>
            <a:endParaRPr b="1">
              <a:solidFill>
                <a:srgbClr val="FFFFFF"/>
              </a:solidFill>
              <a:latin typeface="Lato"/>
              <a:ea typeface="Lato"/>
              <a:cs typeface="Lato"/>
              <a:sym typeface="Lato"/>
            </a:endParaRPr>
          </a:p>
        </p:txBody>
      </p:sp>
      <p:sp>
        <p:nvSpPr>
          <p:cNvPr id="234" name="Shape 234"/>
          <p:cNvSpPr txBox="1"/>
          <p:nvPr/>
        </p:nvSpPr>
        <p:spPr>
          <a:xfrm>
            <a:off x="2270538" y="1865125"/>
            <a:ext cx="1386300" cy="77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Server-side language</a:t>
            </a:r>
            <a:r>
              <a:rPr lang="en">
                <a:latin typeface="Lato"/>
                <a:ea typeface="Lato"/>
                <a:cs typeface="Lato"/>
                <a:sym typeface="Lato"/>
              </a:rPr>
              <a:t> edits database</a:t>
            </a:r>
            <a:endParaRPr>
              <a:latin typeface="Lato"/>
              <a:ea typeface="Lato"/>
              <a:cs typeface="Lato"/>
              <a:sym typeface="Lato"/>
            </a:endParaRPr>
          </a:p>
        </p:txBody>
      </p:sp>
      <p:sp>
        <p:nvSpPr>
          <p:cNvPr id="235" name="Shape 235"/>
          <p:cNvSpPr txBox="1"/>
          <p:nvPr/>
        </p:nvSpPr>
        <p:spPr>
          <a:xfrm>
            <a:off x="6479050" y="1364975"/>
            <a:ext cx="2502600" cy="3215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Instead of editing the information in the database, we use a CMS to update it. </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a:spcBef>
                <a:spcPts val="0"/>
              </a:spcBef>
              <a:spcAft>
                <a:spcPts val="0"/>
              </a:spcAft>
              <a:buNone/>
            </a:pPr>
            <a:r>
              <a:rPr b="1" lang="en">
                <a:latin typeface="Lato"/>
                <a:ea typeface="Lato"/>
                <a:cs typeface="Lato"/>
                <a:sym typeface="Lato"/>
              </a:rPr>
              <a:t>EX:</a:t>
            </a:r>
            <a:r>
              <a:rPr lang="en">
                <a:latin typeface="Lato"/>
                <a:ea typeface="Lato"/>
                <a:cs typeface="Lato"/>
                <a:sym typeface="Lato"/>
              </a:rPr>
              <a:t> Want to delete a blog post? Delete it in the CMS. It will delete it from the database and the post will no longer be generated.</a:t>
            </a:r>
            <a:endParaRPr>
              <a:latin typeface="Lato"/>
              <a:ea typeface="Lato"/>
              <a:cs typeface="Lato"/>
              <a:sym typeface="Lato"/>
            </a:endParaRPr>
          </a:p>
          <a:p>
            <a:pPr indent="0" lvl="0" marL="0">
              <a:spcBef>
                <a:spcPts val="0"/>
              </a:spcBef>
              <a:spcAft>
                <a:spcPts val="0"/>
              </a:spcAft>
              <a:buNone/>
            </a:pPr>
            <a:r>
              <a:t/>
            </a:r>
            <a:endParaRPr>
              <a:latin typeface="Lato"/>
              <a:ea typeface="Lato"/>
              <a:cs typeface="Lato"/>
              <a:sym typeface="Lato"/>
            </a:endParaRPr>
          </a:p>
          <a:p>
            <a:pPr indent="0" lvl="0" marL="0" rtl="0">
              <a:spcBef>
                <a:spcPts val="0"/>
              </a:spcBef>
              <a:spcAft>
                <a:spcPts val="0"/>
              </a:spcAft>
              <a:buNone/>
            </a:pPr>
            <a:r>
              <a:rPr lang="en">
                <a:latin typeface="Lato"/>
                <a:ea typeface="Lato"/>
                <a:cs typeface="Lato"/>
                <a:sym typeface="Lato"/>
              </a:rPr>
              <a:t>A CMS is a user-friendly way to manage your database!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CMS Examples</a:t>
            </a:r>
            <a:endParaRPr b="1">
              <a:latin typeface="Roboto Mono"/>
              <a:ea typeface="Roboto Mono"/>
              <a:cs typeface="Roboto Mono"/>
              <a:sym typeface="Roboto Mono"/>
            </a:endParaRPr>
          </a:p>
        </p:txBody>
      </p:sp>
      <p:sp>
        <p:nvSpPr>
          <p:cNvPr id="241" name="Shape 24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44" name="Shape 244"/>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sp>
        <p:nvSpPr>
          <p:cNvPr id="245" name="Shape 245"/>
          <p:cNvSpPr txBox="1"/>
          <p:nvPr>
            <p:ph idx="1" type="body"/>
          </p:nvPr>
        </p:nvSpPr>
        <p:spPr>
          <a:xfrm>
            <a:off x="405950" y="1756075"/>
            <a:ext cx="8426400" cy="2608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WordPress</a:t>
            </a:r>
            <a:endParaRPr/>
          </a:p>
          <a:p>
            <a:pPr indent="-342900" lvl="0" marL="457200" rtl="0">
              <a:lnSpc>
                <a:spcPct val="150000"/>
              </a:lnSpc>
              <a:spcBef>
                <a:spcPts val="0"/>
              </a:spcBef>
              <a:spcAft>
                <a:spcPts val="0"/>
              </a:spcAft>
              <a:buSzPts val="1800"/>
              <a:buChar char="●"/>
            </a:pPr>
            <a:r>
              <a:rPr lang="en"/>
              <a:t>Joomla</a:t>
            </a:r>
            <a:endParaRPr/>
          </a:p>
          <a:p>
            <a:pPr indent="-342900" lvl="0" marL="457200" rtl="0">
              <a:lnSpc>
                <a:spcPct val="150000"/>
              </a:lnSpc>
              <a:spcBef>
                <a:spcPts val="0"/>
              </a:spcBef>
              <a:spcAft>
                <a:spcPts val="0"/>
              </a:spcAft>
              <a:buSzPts val="1800"/>
              <a:buChar char="●"/>
            </a:pPr>
            <a:r>
              <a:rPr lang="en"/>
              <a:t>Drupal</a:t>
            </a:r>
            <a:endParaRPr/>
          </a:p>
          <a:p>
            <a:pPr indent="-342900" lvl="0" marL="457200" rtl="0">
              <a:lnSpc>
                <a:spcPct val="150000"/>
              </a:lnSpc>
              <a:spcBef>
                <a:spcPts val="0"/>
              </a:spcBef>
              <a:spcAft>
                <a:spcPts val="0"/>
              </a:spcAft>
              <a:buSzPts val="1800"/>
              <a:buChar char="●"/>
            </a:pPr>
            <a:r>
              <a:rPr lang="en"/>
              <a:t>Django</a:t>
            </a:r>
            <a:endParaRPr/>
          </a:p>
          <a:p>
            <a:pPr indent="-342900" lvl="0" marL="457200" rtl="0">
              <a:lnSpc>
                <a:spcPct val="150000"/>
              </a:lnSpc>
              <a:spcBef>
                <a:spcPts val="0"/>
              </a:spcBef>
              <a:spcAft>
                <a:spcPts val="0"/>
              </a:spcAft>
              <a:buSzPts val="1800"/>
              <a:buChar char="●"/>
            </a:pPr>
            <a:r>
              <a:rPr lang="en"/>
              <a:t>ExpressionEngine</a:t>
            </a:r>
            <a:endParaRPr/>
          </a:p>
          <a:p>
            <a:pPr indent="-342900" lvl="0" marL="457200" rtl="0">
              <a:lnSpc>
                <a:spcPct val="150000"/>
              </a:lnSpc>
              <a:spcBef>
                <a:spcPts val="0"/>
              </a:spcBef>
              <a:spcAft>
                <a:spcPts val="0"/>
              </a:spcAft>
              <a:buSzPts val="1800"/>
              <a:buChar char="●"/>
            </a:pPr>
            <a:r>
              <a:rPr lang="en"/>
              <a:t>Ghost</a:t>
            </a:r>
            <a:endParaRPr/>
          </a:p>
          <a:p>
            <a:pPr indent="-342900" lvl="0" marL="457200" rtl="0">
              <a:lnSpc>
                <a:spcPct val="150000"/>
              </a:lnSpc>
              <a:spcBef>
                <a:spcPts val="0"/>
              </a:spcBef>
              <a:spcAft>
                <a:spcPts val="0"/>
              </a:spcAft>
              <a:buSzPts val="1800"/>
              <a:buChar char="●"/>
            </a:pPr>
            <a:r>
              <a:rPr lang="en"/>
              <a:t>Craft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3C77"/>
        </a:solidFill>
      </p:bgPr>
    </p:bg>
    <p:spTree>
      <p:nvGrpSpPr>
        <p:cNvPr id="249" name="Shape 249"/>
        <p:cNvGrpSpPr/>
        <p:nvPr/>
      </p:nvGrpSpPr>
      <p:grpSpPr>
        <a:xfrm>
          <a:off x="0" y="0"/>
          <a:ext cx="0" cy="0"/>
          <a:chOff x="0" y="0"/>
          <a:chExt cx="0" cy="0"/>
        </a:xfrm>
      </p:grpSpPr>
      <p:sp>
        <p:nvSpPr>
          <p:cNvPr id="250" name="Shape 250"/>
          <p:cNvSpPr txBox="1"/>
          <p:nvPr>
            <p:ph type="title"/>
          </p:nvPr>
        </p:nvSpPr>
        <p:spPr>
          <a:xfrm>
            <a:off x="311700" y="3656700"/>
            <a:ext cx="8520600" cy="91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Installing WordPress</a:t>
            </a:r>
            <a:endParaRPr b="1" sz="4800">
              <a:latin typeface="Roboto Mono"/>
              <a:ea typeface="Roboto Mono"/>
              <a:cs typeface="Roboto Mono"/>
              <a:sym typeface="Roboto Mono"/>
            </a:endParaRPr>
          </a:p>
        </p:txBody>
      </p:sp>
      <p:sp>
        <p:nvSpPr>
          <p:cNvPr id="251" name="Shape 25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54" name="Shape 254"/>
          <p:cNvCxnSpPr/>
          <p:nvPr/>
        </p:nvCxnSpPr>
        <p:spPr>
          <a:xfrm>
            <a:off x="405950" y="4568875"/>
            <a:ext cx="8604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Shape 2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Installing WordPress</a:t>
            </a:r>
            <a:endParaRPr b="1">
              <a:latin typeface="Roboto Mono"/>
              <a:ea typeface="Roboto Mono"/>
              <a:cs typeface="Roboto Mono"/>
              <a:sym typeface="Roboto Mono"/>
            </a:endParaRPr>
          </a:p>
        </p:txBody>
      </p:sp>
      <p:sp>
        <p:nvSpPr>
          <p:cNvPr id="260" name="Shape 26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63" name="Shape 263"/>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264" name="Shape 264"/>
          <p:cNvSpPr txBox="1"/>
          <p:nvPr>
            <p:ph idx="1" type="body"/>
          </p:nvPr>
        </p:nvSpPr>
        <p:spPr>
          <a:xfrm>
            <a:off x="405950" y="1756075"/>
            <a:ext cx="8426400" cy="2608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AutoNum type="arabicPeriod"/>
            </a:pPr>
            <a:r>
              <a:rPr lang="en"/>
              <a:t>Create database to hold information</a:t>
            </a:r>
            <a:endParaRPr/>
          </a:p>
          <a:p>
            <a:pPr indent="-342900" lvl="0" marL="457200" rtl="0">
              <a:lnSpc>
                <a:spcPct val="150000"/>
              </a:lnSpc>
              <a:spcBef>
                <a:spcPts val="0"/>
              </a:spcBef>
              <a:spcAft>
                <a:spcPts val="0"/>
              </a:spcAft>
              <a:buSzPts val="1800"/>
              <a:buAutoNum type="arabicPeriod"/>
            </a:pPr>
            <a:r>
              <a:rPr lang="en"/>
              <a:t>Add user to database</a:t>
            </a:r>
            <a:endParaRPr/>
          </a:p>
          <a:p>
            <a:pPr indent="-342900" lvl="0" marL="457200" rtl="0">
              <a:lnSpc>
                <a:spcPct val="150000"/>
              </a:lnSpc>
              <a:spcBef>
                <a:spcPts val="0"/>
              </a:spcBef>
              <a:spcAft>
                <a:spcPts val="0"/>
              </a:spcAft>
              <a:buSzPts val="1800"/>
              <a:buAutoNum type="arabicPeriod"/>
            </a:pPr>
            <a:r>
              <a:rPr lang="en"/>
              <a:t>Download WP CMS files</a:t>
            </a:r>
            <a:endParaRPr/>
          </a:p>
          <a:p>
            <a:pPr indent="-342900" lvl="0" marL="457200" rtl="0">
              <a:lnSpc>
                <a:spcPct val="150000"/>
              </a:lnSpc>
              <a:spcBef>
                <a:spcPts val="0"/>
              </a:spcBef>
              <a:spcAft>
                <a:spcPts val="0"/>
              </a:spcAft>
              <a:buSzPts val="1800"/>
              <a:buAutoNum type="arabicPeriod"/>
            </a:pPr>
            <a:r>
              <a:rPr lang="en"/>
              <a:t>Upload WP CMS files to your website</a:t>
            </a:r>
            <a:endParaRPr/>
          </a:p>
          <a:p>
            <a:pPr indent="-342900" lvl="0" marL="457200" rtl="0">
              <a:lnSpc>
                <a:spcPct val="150000"/>
              </a:lnSpc>
              <a:spcBef>
                <a:spcPts val="0"/>
              </a:spcBef>
              <a:spcAft>
                <a:spcPts val="0"/>
              </a:spcAft>
              <a:buSzPts val="1800"/>
              <a:buAutoNum type="arabicPeriod"/>
            </a:pPr>
            <a:r>
              <a:rPr lang="en"/>
              <a:t>Go through WP install</a:t>
            </a:r>
            <a:endParaRPr/>
          </a:p>
          <a:p>
            <a:pPr indent="-342900" lvl="0" marL="457200" rtl="0">
              <a:lnSpc>
                <a:spcPct val="150000"/>
              </a:lnSpc>
              <a:spcBef>
                <a:spcPts val="0"/>
              </a:spcBef>
              <a:spcAft>
                <a:spcPts val="0"/>
              </a:spcAft>
              <a:buSzPts val="1800"/>
              <a:buAutoNum type="arabicPeriod"/>
            </a:pPr>
            <a:r>
              <a:rPr lang="en"/>
              <a:t>Login!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AutoNum type="arabicPeriod"/>
            </a:pPr>
            <a:r>
              <a:rPr lang="en"/>
              <a:t>Create Database</a:t>
            </a:r>
            <a:endParaRPr b="1">
              <a:latin typeface="Roboto Mono"/>
              <a:ea typeface="Roboto Mono"/>
              <a:cs typeface="Roboto Mono"/>
              <a:sym typeface="Roboto Mono"/>
            </a:endParaRPr>
          </a:p>
        </p:txBody>
      </p:sp>
      <p:sp>
        <p:nvSpPr>
          <p:cNvPr id="270" name="Shape 27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73" name="Shape 273"/>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pic>
        <p:nvPicPr>
          <p:cNvPr id="274" name="Shape 274"/>
          <p:cNvPicPr preferRelativeResize="0"/>
          <p:nvPr/>
        </p:nvPicPr>
        <p:blipFill>
          <a:blip r:embed="rId3">
            <a:alphaModFix/>
          </a:blip>
          <a:stretch>
            <a:fillRect/>
          </a:stretch>
        </p:blipFill>
        <p:spPr>
          <a:xfrm>
            <a:off x="194100" y="1128400"/>
            <a:ext cx="5412725" cy="3820974"/>
          </a:xfrm>
          <a:prstGeom prst="rect">
            <a:avLst/>
          </a:prstGeom>
          <a:noFill/>
          <a:ln>
            <a:noFill/>
          </a:ln>
        </p:spPr>
      </p:pic>
      <p:sp>
        <p:nvSpPr>
          <p:cNvPr id="275" name="Shape 275"/>
          <p:cNvSpPr txBox="1"/>
          <p:nvPr>
            <p:ph idx="1" type="body"/>
          </p:nvPr>
        </p:nvSpPr>
        <p:spPr>
          <a:xfrm>
            <a:off x="5887225" y="1756075"/>
            <a:ext cx="2945100" cy="2608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a:t>Log into web host.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AutoNum type="arabicPeriod"/>
            </a:pPr>
            <a:r>
              <a:rPr lang="en"/>
              <a:t>Create Database</a:t>
            </a:r>
            <a:endParaRPr b="1">
              <a:latin typeface="Roboto Mono"/>
              <a:ea typeface="Roboto Mono"/>
              <a:cs typeface="Roboto Mono"/>
              <a:sym typeface="Roboto Mono"/>
            </a:endParaRPr>
          </a:p>
        </p:txBody>
      </p:sp>
      <p:sp>
        <p:nvSpPr>
          <p:cNvPr id="281" name="Shape 28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3" name="Shape 28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84" name="Shape 284"/>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285" name="Shape 285"/>
          <p:cNvSpPr txBox="1"/>
          <p:nvPr>
            <p:ph idx="1" type="body"/>
          </p:nvPr>
        </p:nvSpPr>
        <p:spPr>
          <a:xfrm>
            <a:off x="5887225" y="1756075"/>
            <a:ext cx="2945100" cy="2608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1600"/>
              </a:spcAft>
              <a:buNone/>
            </a:pPr>
            <a:r>
              <a:rPr lang="en"/>
              <a:t>Find “Database” page and go to it.</a:t>
            </a:r>
            <a:endParaRPr/>
          </a:p>
        </p:txBody>
      </p:sp>
      <p:pic>
        <p:nvPicPr>
          <p:cNvPr id="286" name="Shape 286"/>
          <p:cNvPicPr preferRelativeResize="0"/>
          <p:nvPr/>
        </p:nvPicPr>
        <p:blipFill>
          <a:blip r:embed="rId3">
            <a:alphaModFix/>
          </a:blip>
          <a:stretch>
            <a:fillRect/>
          </a:stretch>
        </p:blipFill>
        <p:spPr>
          <a:xfrm>
            <a:off x="152400" y="1170125"/>
            <a:ext cx="5412725" cy="3820974"/>
          </a:xfrm>
          <a:prstGeom prst="rect">
            <a:avLst/>
          </a:prstGeom>
          <a:noFill/>
          <a:ln>
            <a:noFill/>
          </a:ln>
        </p:spPr>
      </p:pic>
      <p:sp>
        <p:nvSpPr>
          <p:cNvPr id="287" name="Shape 287"/>
          <p:cNvSpPr/>
          <p:nvPr/>
        </p:nvSpPr>
        <p:spPr>
          <a:xfrm>
            <a:off x="2702313" y="1980950"/>
            <a:ext cx="312900" cy="159900"/>
          </a:xfrm>
          <a:prstGeom prst="roundRect">
            <a:avLst>
              <a:gd fmla="val 16667" name="adj"/>
            </a:avLst>
          </a:prstGeom>
          <a:no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spcBef>
                <a:spcPts val="0"/>
              </a:spcBef>
              <a:spcAft>
                <a:spcPts val="0"/>
              </a:spcAft>
              <a:buSzPts val="2800"/>
              <a:buAutoNum type="arabicPeriod"/>
            </a:pPr>
            <a:r>
              <a:rPr lang="en"/>
              <a:t>Create Database</a:t>
            </a:r>
            <a:endParaRPr b="1">
              <a:latin typeface="Roboto Mono"/>
              <a:ea typeface="Roboto Mono"/>
              <a:cs typeface="Roboto Mono"/>
              <a:sym typeface="Roboto Mono"/>
            </a:endParaRPr>
          </a:p>
        </p:txBody>
      </p:sp>
      <p:sp>
        <p:nvSpPr>
          <p:cNvPr id="293" name="Shape 293"/>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4" name="Shape 294"/>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96" name="Shape 296"/>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297" name="Shape 297"/>
          <p:cNvSpPr txBox="1"/>
          <p:nvPr>
            <p:ph idx="1" type="body"/>
          </p:nvPr>
        </p:nvSpPr>
        <p:spPr>
          <a:xfrm>
            <a:off x="5887225" y="1756075"/>
            <a:ext cx="2945100" cy="29427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t>Give your database a name and hit “Create Database”. </a:t>
            </a:r>
            <a:endParaRPr/>
          </a:p>
          <a:p>
            <a:pPr indent="0" lvl="0" marL="0" rtl="0">
              <a:lnSpc>
                <a:spcPct val="150000"/>
              </a:lnSpc>
              <a:spcBef>
                <a:spcPts val="1600"/>
              </a:spcBef>
              <a:spcAft>
                <a:spcPts val="0"/>
              </a:spcAft>
              <a:buNone/>
            </a:pPr>
            <a:r>
              <a:rPr lang="en"/>
              <a:t>This database is named “chelmyer_idm250”</a:t>
            </a:r>
            <a:endParaRPr/>
          </a:p>
          <a:p>
            <a:pPr indent="0" lvl="0" marL="0" rtl="0">
              <a:lnSpc>
                <a:spcPct val="150000"/>
              </a:lnSpc>
              <a:spcBef>
                <a:spcPts val="1600"/>
              </a:spcBef>
              <a:spcAft>
                <a:spcPts val="1600"/>
              </a:spcAft>
              <a:buNone/>
            </a:pPr>
            <a:r>
              <a:rPr lang="en"/>
              <a:t>Write down your database name!</a:t>
            </a:r>
            <a:endParaRPr/>
          </a:p>
        </p:txBody>
      </p:sp>
      <p:pic>
        <p:nvPicPr>
          <p:cNvPr id="298" name="Shape 298"/>
          <p:cNvPicPr preferRelativeResize="0"/>
          <p:nvPr/>
        </p:nvPicPr>
        <p:blipFill>
          <a:blip r:embed="rId3">
            <a:alphaModFix/>
          </a:blip>
          <a:stretch>
            <a:fillRect/>
          </a:stretch>
        </p:blipFill>
        <p:spPr>
          <a:xfrm>
            <a:off x="152400" y="1170125"/>
            <a:ext cx="5412725" cy="38209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Add user to database</a:t>
            </a:r>
            <a:endParaRPr b="1">
              <a:latin typeface="Roboto Mono"/>
              <a:ea typeface="Roboto Mono"/>
              <a:cs typeface="Roboto Mono"/>
              <a:sym typeface="Roboto Mono"/>
            </a:endParaRPr>
          </a:p>
        </p:txBody>
      </p:sp>
      <p:sp>
        <p:nvSpPr>
          <p:cNvPr id="304" name="Shape 304"/>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07" name="Shape 307"/>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08" name="Shape 308"/>
          <p:cNvSpPr txBox="1"/>
          <p:nvPr>
            <p:ph idx="1" type="body"/>
          </p:nvPr>
        </p:nvSpPr>
        <p:spPr>
          <a:xfrm>
            <a:off x="5887225" y="1756075"/>
            <a:ext cx="2945100" cy="3234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Go back to database page and find “MySQL Users” section.</a:t>
            </a:r>
            <a:endParaRPr sz="1400"/>
          </a:p>
          <a:p>
            <a:pPr indent="0" lvl="0" marL="0" rtl="0">
              <a:lnSpc>
                <a:spcPct val="100000"/>
              </a:lnSpc>
              <a:spcBef>
                <a:spcPts val="1600"/>
              </a:spcBef>
              <a:spcAft>
                <a:spcPts val="0"/>
              </a:spcAft>
              <a:buNone/>
            </a:pPr>
            <a:r>
              <a:rPr lang="en" sz="1400"/>
              <a:t>Create a new user (with a unique name) and generate a password for the user. </a:t>
            </a:r>
            <a:endParaRPr sz="1400"/>
          </a:p>
          <a:p>
            <a:pPr indent="0" lvl="0" marL="0" rtl="0">
              <a:lnSpc>
                <a:spcPct val="100000"/>
              </a:lnSpc>
              <a:spcBef>
                <a:spcPts val="1600"/>
              </a:spcBef>
              <a:spcAft>
                <a:spcPts val="0"/>
              </a:spcAft>
              <a:buNone/>
            </a:pPr>
            <a:r>
              <a:rPr lang="en" sz="1400"/>
              <a:t>WRITE BOTH OF THESE DOWN!!!</a:t>
            </a:r>
            <a:endParaRPr sz="1400"/>
          </a:p>
          <a:p>
            <a:pPr indent="0" lvl="0" marL="0" rtl="0">
              <a:lnSpc>
                <a:spcPct val="100000"/>
              </a:lnSpc>
              <a:spcBef>
                <a:spcPts val="1600"/>
              </a:spcBef>
              <a:spcAft>
                <a:spcPts val="0"/>
              </a:spcAft>
              <a:buNone/>
            </a:pPr>
            <a:r>
              <a:rPr lang="en" sz="1400"/>
              <a:t>My username is now “chelmyer_chel” and my password is a secret!</a:t>
            </a:r>
            <a:endParaRPr sz="1400"/>
          </a:p>
          <a:p>
            <a:pPr indent="0" lvl="0" marL="0" rtl="0">
              <a:lnSpc>
                <a:spcPct val="100000"/>
              </a:lnSpc>
              <a:spcBef>
                <a:spcPts val="1600"/>
              </a:spcBef>
              <a:spcAft>
                <a:spcPts val="0"/>
              </a:spcAft>
              <a:buNone/>
            </a:pPr>
            <a:r>
              <a:rPr lang="en" sz="1400"/>
              <a:t>Next, create the user!</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09" name="Shape 309"/>
          <p:cNvPicPr preferRelativeResize="0"/>
          <p:nvPr/>
        </p:nvPicPr>
        <p:blipFill>
          <a:blip r:embed="rId3">
            <a:alphaModFix/>
          </a:blip>
          <a:stretch>
            <a:fillRect/>
          </a:stretch>
        </p:blipFill>
        <p:spPr>
          <a:xfrm>
            <a:off x="152400" y="1170125"/>
            <a:ext cx="5412725" cy="3820974"/>
          </a:xfrm>
          <a:prstGeom prst="rect">
            <a:avLst/>
          </a:prstGeom>
          <a:noFill/>
          <a:ln>
            <a:noFill/>
          </a:ln>
        </p:spPr>
      </p:pic>
      <p:sp>
        <p:nvSpPr>
          <p:cNvPr id="310" name="Shape 310"/>
          <p:cNvSpPr/>
          <p:nvPr/>
        </p:nvSpPr>
        <p:spPr>
          <a:xfrm>
            <a:off x="1014800" y="3211200"/>
            <a:ext cx="2530200" cy="1397100"/>
          </a:xfrm>
          <a:prstGeom prst="roundRect">
            <a:avLst>
              <a:gd fmla="val 16667" name="adj"/>
            </a:avLst>
          </a:prstGeom>
          <a:no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Add user to database</a:t>
            </a:r>
            <a:endParaRPr b="1">
              <a:latin typeface="Roboto Mono"/>
              <a:ea typeface="Roboto Mono"/>
              <a:cs typeface="Roboto Mono"/>
              <a:sym typeface="Roboto Mono"/>
            </a:endParaRPr>
          </a:p>
        </p:txBody>
      </p:sp>
      <p:sp>
        <p:nvSpPr>
          <p:cNvPr id="316" name="Shape 316"/>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19" name="Shape 319"/>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20" name="Shape 320"/>
          <p:cNvSpPr txBox="1"/>
          <p:nvPr>
            <p:ph idx="1" type="body"/>
          </p:nvPr>
        </p:nvSpPr>
        <p:spPr>
          <a:xfrm>
            <a:off x="5887225" y="1756075"/>
            <a:ext cx="2945100" cy="3234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Now, allow your new user to access the new database under “Add a User to a Database”</a:t>
            </a:r>
            <a:endParaRPr sz="1400"/>
          </a:p>
          <a:p>
            <a:pPr indent="0" lvl="0" marL="0" rtl="0">
              <a:lnSpc>
                <a:spcPct val="100000"/>
              </a:lnSpc>
              <a:spcBef>
                <a:spcPts val="1600"/>
              </a:spcBef>
              <a:spcAft>
                <a:spcPts val="0"/>
              </a:spcAft>
              <a:buNone/>
            </a:pPr>
            <a:r>
              <a:rPr lang="en" sz="1400"/>
              <a:t>Select your new user for “User:” and new database for “Database:”</a:t>
            </a:r>
            <a:endParaRPr sz="1400"/>
          </a:p>
          <a:p>
            <a:pPr indent="0" lvl="0" marL="0" rtl="0">
              <a:lnSpc>
                <a:spcPct val="100000"/>
              </a:lnSpc>
              <a:spcBef>
                <a:spcPts val="1600"/>
              </a:spcBef>
              <a:spcAft>
                <a:spcPts val="0"/>
              </a:spcAft>
              <a:buNone/>
            </a:pPr>
            <a:r>
              <a:rPr lang="en" sz="1400"/>
              <a:t>Click “Add”</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21" name="Shape 321"/>
          <p:cNvPicPr preferRelativeResize="0"/>
          <p:nvPr/>
        </p:nvPicPr>
        <p:blipFill>
          <a:blip r:embed="rId3">
            <a:alphaModFix/>
          </a:blip>
          <a:stretch>
            <a:fillRect/>
          </a:stretch>
        </p:blipFill>
        <p:spPr>
          <a:xfrm>
            <a:off x="152400" y="1170125"/>
            <a:ext cx="5412725" cy="3820974"/>
          </a:xfrm>
          <a:prstGeom prst="rect">
            <a:avLst/>
          </a:prstGeom>
          <a:noFill/>
          <a:ln>
            <a:noFill/>
          </a:ln>
        </p:spPr>
      </p:pic>
      <p:sp>
        <p:nvSpPr>
          <p:cNvPr id="322" name="Shape 322"/>
          <p:cNvSpPr/>
          <p:nvPr/>
        </p:nvSpPr>
        <p:spPr>
          <a:xfrm>
            <a:off x="1028700" y="3871525"/>
            <a:ext cx="1647300" cy="674100"/>
          </a:xfrm>
          <a:prstGeom prst="roundRect">
            <a:avLst>
              <a:gd fmla="val 16667" name="adj"/>
            </a:avLst>
          </a:prstGeom>
          <a:no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2. Add user to database</a:t>
            </a:r>
            <a:endParaRPr b="1">
              <a:latin typeface="Roboto Mono"/>
              <a:ea typeface="Roboto Mono"/>
              <a:cs typeface="Roboto Mono"/>
              <a:sym typeface="Roboto Mono"/>
            </a:endParaRPr>
          </a:p>
        </p:txBody>
      </p:sp>
      <p:sp>
        <p:nvSpPr>
          <p:cNvPr id="328" name="Shape 328"/>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31" name="Shape 331"/>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32" name="Shape 332"/>
          <p:cNvSpPr txBox="1"/>
          <p:nvPr>
            <p:ph idx="1" type="body"/>
          </p:nvPr>
        </p:nvSpPr>
        <p:spPr>
          <a:xfrm>
            <a:off x="5887225" y="1756075"/>
            <a:ext cx="2945100" cy="3234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GIVE NEW USER ALL PRIVILEGE TO THIS DATABASES!</a:t>
            </a:r>
            <a:endParaRPr sz="1400"/>
          </a:p>
          <a:p>
            <a:pPr indent="0" lvl="0" marL="0" rtl="0">
              <a:lnSpc>
                <a:spcPct val="100000"/>
              </a:lnSpc>
              <a:spcBef>
                <a:spcPts val="1600"/>
              </a:spcBef>
              <a:spcAft>
                <a:spcPts val="0"/>
              </a:spcAft>
              <a:buNone/>
            </a:pPr>
            <a:r>
              <a:rPr lang="en" sz="1400"/>
              <a:t>Check the All Privilege box.</a:t>
            </a:r>
            <a:endParaRPr sz="1400"/>
          </a:p>
          <a:p>
            <a:pPr indent="0" lvl="0" marL="0" rtl="0">
              <a:lnSpc>
                <a:spcPct val="100000"/>
              </a:lnSpc>
              <a:spcBef>
                <a:spcPts val="1600"/>
              </a:spcBef>
              <a:spcAft>
                <a:spcPts val="0"/>
              </a:spcAft>
              <a:buNone/>
            </a:pPr>
            <a:r>
              <a:rPr lang="en" sz="1400"/>
              <a:t>Click “Make Changes”</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33" name="Shape 333"/>
          <p:cNvPicPr preferRelativeResize="0"/>
          <p:nvPr/>
        </p:nvPicPr>
        <p:blipFill>
          <a:blip r:embed="rId3">
            <a:alphaModFix/>
          </a:blip>
          <a:stretch>
            <a:fillRect/>
          </a:stretch>
        </p:blipFill>
        <p:spPr>
          <a:xfrm>
            <a:off x="152400" y="1170125"/>
            <a:ext cx="5412725" cy="3820974"/>
          </a:xfrm>
          <a:prstGeom prst="rect">
            <a:avLst/>
          </a:prstGeom>
          <a:noFill/>
          <a:ln>
            <a:noFill/>
          </a:ln>
        </p:spPr>
      </p:pic>
      <p:sp>
        <p:nvSpPr>
          <p:cNvPr id="334" name="Shape 334"/>
          <p:cNvSpPr/>
          <p:nvPr/>
        </p:nvSpPr>
        <p:spPr>
          <a:xfrm>
            <a:off x="1000900" y="2648200"/>
            <a:ext cx="2314500" cy="1702800"/>
          </a:xfrm>
          <a:prstGeom prst="roundRect">
            <a:avLst>
              <a:gd fmla="val 16667" name="adj"/>
            </a:avLst>
          </a:prstGeom>
          <a:no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D835"/>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311700" y="3656700"/>
            <a:ext cx="8520600" cy="91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Course Overview</a:t>
            </a:r>
            <a:endParaRPr b="1" sz="4800">
              <a:latin typeface="Roboto Mono"/>
              <a:ea typeface="Roboto Mono"/>
              <a:cs typeface="Roboto Mono"/>
              <a:sym typeface="Roboto Mono"/>
            </a:endParaRPr>
          </a:p>
        </p:txBody>
      </p:sp>
      <p:sp>
        <p:nvSpPr>
          <p:cNvPr id="127" name="Shape 12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 name="Shape 12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0" name="Shape 130"/>
          <p:cNvCxnSpPr/>
          <p:nvPr/>
        </p:nvCxnSpPr>
        <p:spPr>
          <a:xfrm>
            <a:off x="405950" y="4568875"/>
            <a:ext cx="8604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Shape 3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3</a:t>
            </a:r>
            <a:r>
              <a:rPr lang="en"/>
              <a:t>. Download WP CMS Files</a:t>
            </a:r>
            <a:endParaRPr b="1">
              <a:latin typeface="Roboto Mono"/>
              <a:ea typeface="Roboto Mono"/>
              <a:cs typeface="Roboto Mono"/>
              <a:sym typeface="Roboto Mono"/>
            </a:endParaRPr>
          </a:p>
        </p:txBody>
      </p:sp>
      <p:sp>
        <p:nvSpPr>
          <p:cNvPr id="340" name="Shape 34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43" name="Shape 343"/>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44" name="Shape 344"/>
          <p:cNvSpPr txBox="1"/>
          <p:nvPr>
            <p:ph idx="1" type="body"/>
          </p:nvPr>
        </p:nvSpPr>
        <p:spPr>
          <a:xfrm>
            <a:off x="5887225" y="1756075"/>
            <a:ext cx="2945100" cy="3234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Download WordPress CMS files at:</a:t>
            </a:r>
            <a:endParaRPr sz="1400"/>
          </a:p>
          <a:p>
            <a:pPr indent="0" lvl="0" marL="0" rtl="0">
              <a:lnSpc>
                <a:spcPct val="100000"/>
              </a:lnSpc>
              <a:spcBef>
                <a:spcPts val="1600"/>
              </a:spcBef>
              <a:spcAft>
                <a:spcPts val="0"/>
              </a:spcAft>
              <a:buNone/>
            </a:pPr>
            <a:r>
              <a:rPr lang="en" sz="1400" u="sng">
                <a:solidFill>
                  <a:srgbClr val="FF3C77"/>
                </a:solidFill>
                <a:hlinkClick r:id="rId3"/>
              </a:rPr>
              <a:t>https://wordpress.org/</a:t>
            </a:r>
            <a:endParaRPr sz="1400">
              <a:solidFill>
                <a:srgbClr val="FF3C77"/>
              </a:solidFill>
            </a:endParaRPr>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45" name="Shape 345"/>
          <p:cNvPicPr preferRelativeResize="0"/>
          <p:nvPr/>
        </p:nvPicPr>
        <p:blipFill>
          <a:blip r:embed="rId4">
            <a:alphaModFix/>
          </a:blip>
          <a:stretch>
            <a:fillRect/>
          </a:stretch>
        </p:blipFill>
        <p:spPr>
          <a:xfrm>
            <a:off x="152400" y="1170125"/>
            <a:ext cx="5459103" cy="3820974"/>
          </a:xfrm>
          <a:prstGeom prst="rect">
            <a:avLst/>
          </a:prstGeom>
          <a:noFill/>
          <a:ln>
            <a:noFill/>
          </a:ln>
        </p:spPr>
      </p:pic>
      <p:sp>
        <p:nvSpPr>
          <p:cNvPr id="346" name="Shape 346"/>
          <p:cNvSpPr/>
          <p:nvPr/>
        </p:nvSpPr>
        <p:spPr>
          <a:xfrm>
            <a:off x="4010550" y="1911425"/>
            <a:ext cx="813300" cy="305700"/>
          </a:xfrm>
          <a:prstGeom prst="roundRect">
            <a:avLst>
              <a:gd fmla="val 16667" name="adj"/>
            </a:avLst>
          </a:prstGeom>
          <a:no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a:t>
            </a:r>
            <a:r>
              <a:rPr lang="en"/>
              <a:t>. Upload WP CMS Files to Site</a:t>
            </a:r>
            <a:endParaRPr b="1">
              <a:latin typeface="Roboto Mono"/>
              <a:ea typeface="Roboto Mono"/>
              <a:cs typeface="Roboto Mono"/>
              <a:sym typeface="Roboto Mono"/>
            </a:endParaRPr>
          </a:p>
        </p:txBody>
      </p:sp>
      <p:sp>
        <p:nvSpPr>
          <p:cNvPr id="352" name="Shape 35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55" name="Shape 355"/>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56" name="Shape 356"/>
          <p:cNvSpPr txBox="1"/>
          <p:nvPr>
            <p:ph idx="1" type="body"/>
          </p:nvPr>
        </p:nvSpPr>
        <p:spPr>
          <a:xfrm>
            <a:off x="5887225" y="1225725"/>
            <a:ext cx="2945100" cy="3765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Unzip WP files.</a:t>
            </a:r>
            <a:endParaRPr sz="1400"/>
          </a:p>
          <a:p>
            <a:pPr indent="0" lvl="0" marL="0" rtl="0">
              <a:lnSpc>
                <a:spcPct val="100000"/>
              </a:lnSpc>
              <a:spcBef>
                <a:spcPts val="1600"/>
              </a:spcBef>
              <a:spcAft>
                <a:spcPts val="0"/>
              </a:spcAft>
              <a:buNone/>
            </a:pPr>
            <a:r>
              <a:rPr lang="en" sz="1400"/>
              <a:t>Use FTP software to log onto your server.</a:t>
            </a:r>
            <a:endParaRPr sz="1400"/>
          </a:p>
          <a:p>
            <a:pPr indent="0" lvl="0" marL="0" rtl="0">
              <a:lnSpc>
                <a:spcPct val="100000"/>
              </a:lnSpc>
              <a:spcBef>
                <a:spcPts val="1600"/>
              </a:spcBef>
              <a:spcAft>
                <a:spcPts val="0"/>
              </a:spcAft>
              <a:buNone/>
            </a:pPr>
            <a:r>
              <a:rPr lang="en" sz="1400"/>
              <a:t>Navigate to “public_html”.</a:t>
            </a:r>
            <a:endParaRPr sz="1400"/>
          </a:p>
          <a:p>
            <a:pPr indent="0" lvl="0" marL="0" rtl="0">
              <a:lnSpc>
                <a:spcPct val="100000"/>
              </a:lnSpc>
              <a:spcBef>
                <a:spcPts val="1600"/>
              </a:spcBef>
              <a:spcAft>
                <a:spcPts val="0"/>
              </a:spcAft>
              <a:buNone/>
            </a:pPr>
            <a:r>
              <a:rPr b="1" lang="en" sz="1400"/>
              <a:t>If you want this to be your new site</a:t>
            </a:r>
            <a:r>
              <a:rPr lang="en" sz="1400"/>
              <a:t>, move old index.html (and other static site files) and upload WP folder contents into main “public_html”.  </a:t>
            </a:r>
            <a:r>
              <a:rPr b="1" lang="en" sz="1400"/>
              <a:t>If not, create a new folder</a:t>
            </a:r>
            <a:r>
              <a:rPr lang="en" sz="1400"/>
              <a:t> (like idm250) and upload files there.</a:t>
            </a:r>
            <a:endParaRPr sz="1400"/>
          </a:p>
          <a:p>
            <a:pPr indent="0" lvl="0" marL="0" rtl="0">
              <a:lnSpc>
                <a:spcPct val="100000"/>
              </a:lnSpc>
              <a:spcBef>
                <a:spcPts val="1600"/>
              </a:spcBef>
              <a:spcAft>
                <a:spcPts val="0"/>
              </a:spcAft>
              <a:buNone/>
            </a:pPr>
            <a:r>
              <a:rPr lang="en" sz="1400"/>
              <a:t>The upload WILL take awhile.</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57" name="Shape 357"/>
          <p:cNvPicPr preferRelativeResize="0"/>
          <p:nvPr/>
        </p:nvPicPr>
        <p:blipFill>
          <a:blip r:embed="rId3">
            <a:alphaModFix/>
          </a:blip>
          <a:stretch>
            <a:fillRect/>
          </a:stretch>
        </p:blipFill>
        <p:spPr>
          <a:xfrm>
            <a:off x="1591175" y="1225725"/>
            <a:ext cx="3655663" cy="3820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a:t>
            </a:r>
            <a:r>
              <a:rPr lang="en"/>
              <a:t>. WordPress Install</a:t>
            </a:r>
            <a:endParaRPr b="1">
              <a:latin typeface="Roboto Mono"/>
              <a:ea typeface="Roboto Mono"/>
              <a:cs typeface="Roboto Mono"/>
              <a:sym typeface="Roboto Mono"/>
            </a:endParaRPr>
          </a:p>
        </p:txBody>
      </p:sp>
      <p:sp>
        <p:nvSpPr>
          <p:cNvPr id="363" name="Shape 363"/>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66" name="Shape 366"/>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67" name="Shape 367"/>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Go to your website or your website.com/newfolder</a:t>
            </a:r>
            <a:endParaRPr sz="1400"/>
          </a:p>
          <a:p>
            <a:pPr indent="0" lvl="0" marL="0" rtl="0">
              <a:lnSpc>
                <a:spcPct val="100000"/>
              </a:lnSpc>
              <a:spcBef>
                <a:spcPts val="1600"/>
              </a:spcBef>
              <a:spcAft>
                <a:spcPts val="0"/>
              </a:spcAft>
              <a:buNone/>
            </a:pPr>
            <a:r>
              <a:rPr lang="en" sz="1400"/>
              <a:t>Since I put my new WordPress files in the folder “idm250” I must visit “chelmyers.com/idm250” to install WordPress in that folder.</a:t>
            </a:r>
            <a:endParaRPr sz="1400"/>
          </a:p>
          <a:p>
            <a:pPr indent="0" lvl="0" marL="0" rtl="0">
              <a:lnSpc>
                <a:spcPct val="100000"/>
              </a:lnSpc>
              <a:spcBef>
                <a:spcPts val="1600"/>
              </a:spcBef>
              <a:spcAft>
                <a:spcPts val="0"/>
              </a:spcAft>
              <a:buNone/>
            </a:pPr>
            <a:r>
              <a:rPr lang="en" sz="1400"/>
              <a:t>Select your language.</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68" name="Shape 368"/>
          <p:cNvPicPr preferRelativeResize="0"/>
          <p:nvPr/>
        </p:nvPicPr>
        <p:blipFill>
          <a:blip r:embed="rId3">
            <a:alphaModFix/>
          </a:blip>
          <a:stretch>
            <a:fillRect/>
          </a:stretch>
        </p:blipFill>
        <p:spPr>
          <a:xfrm>
            <a:off x="152400" y="1170125"/>
            <a:ext cx="5582427" cy="3770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Shape 3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WordPress Install</a:t>
            </a:r>
            <a:endParaRPr b="1">
              <a:latin typeface="Roboto Mono"/>
              <a:ea typeface="Roboto Mono"/>
              <a:cs typeface="Roboto Mono"/>
              <a:sym typeface="Roboto Mono"/>
            </a:endParaRPr>
          </a:p>
        </p:txBody>
      </p:sp>
      <p:sp>
        <p:nvSpPr>
          <p:cNvPr id="374" name="Shape 374"/>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77" name="Shape 377"/>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78" name="Shape 378"/>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Make sure you have your database name, username, and password!</a:t>
            </a:r>
            <a:endParaRPr sz="1400"/>
          </a:p>
          <a:p>
            <a:pPr indent="0" lvl="0" marL="0" rtl="0">
              <a:lnSpc>
                <a:spcPct val="100000"/>
              </a:lnSpc>
              <a:spcBef>
                <a:spcPts val="1600"/>
              </a:spcBef>
              <a:spcAft>
                <a:spcPts val="0"/>
              </a:spcAft>
              <a:buNone/>
            </a:pPr>
            <a:r>
              <a:rPr lang="en" sz="1400"/>
              <a:t>Click, “Let’s go!”</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79" name="Shape 379"/>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WordPress Install</a:t>
            </a:r>
            <a:endParaRPr b="1">
              <a:latin typeface="Roboto Mono"/>
              <a:ea typeface="Roboto Mono"/>
              <a:cs typeface="Roboto Mono"/>
              <a:sym typeface="Roboto Mono"/>
            </a:endParaRPr>
          </a:p>
        </p:txBody>
      </p:sp>
      <p:sp>
        <p:nvSpPr>
          <p:cNvPr id="385" name="Shape 385"/>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6" name="Shape 386"/>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7" name="Shape 387"/>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8" name="Shape 388"/>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389" name="Shape 389"/>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Enter in your information.</a:t>
            </a:r>
            <a:endParaRPr sz="1400"/>
          </a:p>
          <a:p>
            <a:pPr indent="0" lvl="0" marL="0" rtl="0">
              <a:lnSpc>
                <a:spcPct val="100000"/>
              </a:lnSpc>
              <a:spcBef>
                <a:spcPts val="1600"/>
              </a:spcBef>
              <a:spcAft>
                <a:spcPts val="0"/>
              </a:spcAft>
              <a:buNone/>
            </a:pPr>
            <a:r>
              <a:rPr lang="en" sz="1400"/>
              <a:t>Leave Database Host as “localhost” and Table Prefix as “wp_”</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390" name="Shape 390"/>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Shape 3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WordPress Install</a:t>
            </a:r>
            <a:endParaRPr b="1">
              <a:latin typeface="Roboto Mono"/>
              <a:ea typeface="Roboto Mono"/>
              <a:cs typeface="Roboto Mono"/>
              <a:sym typeface="Roboto Mono"/>
            </a:endParaRPr>
          </a:p>
        </p:txBody>
      </p:sp>
      <p:sp>
        <p:nvSpPr>
          <p:cNvPr id="396" name="Shape 396"/>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99" name="Shape 399"/>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400" name="Shape 400"/>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Once connected, run the install.</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401" name="Shape 401"/>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Shape 4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5. WordPress Install</a:t>
            </a:r>
            <a:endParaRPr b="1">
              <a:latin typeface="Roboto Mono"/>
              <a:ea typeface="Roboto Mono"/>
              <a:cs typeface="Roboto Mono"/>
              <a:sym typeface="Roboto Mono"/>
            </a:endParaRPr>
          </a:p>
        </p:txBody>
      </p:sp>
      <p:sp>
        <p:nvSpPr>
          <p:cNvPr id="407" name="Shape 40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10" name="Shape 410"/>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411" name="Shape 411"/>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Enter in your site information like:</a:t>
            </a:r>
            <a:endParaRPr sz="1400"/>
          </a:p>
          <a:p>
            <a:pPr indent="0" lvl="0" marL="0" rtl="0">
              <a:lnSpc>
                <a:spcPct val="100000"/>
              </a:lnSpc>
              <a:spcBef>
                <a:spcPts val="1600"/>
              </a:spcBef>
              <a:spcAft>
                <a:spcPts val="0"/>
              </a:spcAft>
              <a:buNone/>
            </a:pPr>
            <a:r>
              <a:rPr lang="en" sz="1400"/>
              <a:t>Site Name</a:t>
            </a:r>
            <a:endParaRPr sz="1400"/>
          </a:p>
          <a:p>
            <a:pPr indent="0" lvl="0" marL="0" rtl="0">
              <a:lnSpc>
                <a:spcPct val="100000"/>
              </a:lnSpc>
              <a:spcBef>
                <a:spcPts val="1600"/>
              </a:spcBef>
              <a:spcAft>
                <a:spcPts val="0"/>
              </a:spcAft>
              <a:buNone/>
            </a:pPr>
            <a:r>
              <a:rPr lang="en" sz="1400"/>
              <a:t>Create your login information (how you will log into your CMS)</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412" name="Shape 412"/>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Shape 4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 Login</a:t>
            </a:r>
            <a:endParaRPr b="1">
              <a:latin typeface="Roboto Mono"/>
              <a:ea typeface="Roboto Mono"/>
              <a:cs typeface="Roboto Mono"/>
              <a:sym typeface="Roboto Mono"/>
            </a:endParaRPr>
          </a:p>
        </p:txBody>
      </p:sp>
      <p:sp>
        <p:nvSpPr>
          <p:cNvPr id="418" name="Shape 418"/>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21" name="Shape 421"/>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422" name="Shape 422"/>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Install WordPress and go to your WordPress install url and /wp-login.php. Mine is “chelmyers.com/idm250/wp-login.php”</a:t>
            </a:r>
            <a:endParaRPr sz="1400"/>
          </a:p>
          <a:p>
            <a:pPr indent="0" lvl="0" marL="0" rtl="0">
              <a:lnSpc>
                <a:spcPct val="100000"/>
              </a:lnSpc>
              <a:spcBef>
                <a:spcPts val="1600"/>
              </a:spcBef>
              <a:spcAft>
                <a:spcPts val="0"/>
              </a:spcAft>
              <a:buNone/>
            </a:pPr>
            <a:r>
              <a:rPr lang="en" sz="1400"/>
              <a:t>Login with the information you JUST set!</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423" name="Shape 423"/>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Shape 4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6</a:t>
            </a:r>
            <a:r>
              <a:rPr lang="en"/>
              <a:t>. Login</a:t>
            </a:r>
            <a:endParaRPr b="1">
              <a:latin typeface="Roboto Mono"/>
              <a:ea typeface="Roboto Mono"/>
              <a:cs typeface="Roboto Mono"/>
              <a:sym typeface="Roboto Mono"/>
            </a:endParaRPr>
          </a:p>
        </p:txBody>
      </p:sp>
      <p:sp>
        <p:nvSpPr>
          <p:cNvPr id="429" name="Shape 42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2" name="Shape 432"/>
          <p:cNvCxnSpPr/>
          <p:nvPr/>
        </p:nvCxnSpPr>
        <p:spPr>
          <a:xfrm>
            <a:off x="405950" y="1017725"/>
            <a:ext cx="860400" cy="0"/>
          </a:xfrm>
          <a:prstGeom prst="straightConnector1">
            <a:avLst/>
          </a:prstGeom>
          <a:noFill/>
          <a:ln cap="flat" cmpd="sng" w="76200">
            <a:solidFill>
              <a:srgbClr val="FF3C77"/>
            </a:solidFill>
            <a:prstDash val="solid"/>
            <a:round/>
            <a:headEnd len="med" w="med" type="none"/>
            <a:tailEnd len="med" w="med" type="none"/>
          </a:ln>
        </p:spPr>
      </p:cxnSp>
      <p:sp>
        <p:nvSpPr>
          <p:cNvPr id="433" name="Shape 433"/>
          <p:cNvSpPr txBox="1"/>
          <p:nvPr>
            <p:ph idx="1" type="body"/>
          </p:nvPr>
        </p:nvSpPr>
        <p:spPr>
          <a:xfrm>
            <a:off x="5887225" y="1017725"/>
            <a:ext cx="2945100" cy="3973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t>Congrats! You installed WordPress!</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0"/>
              </a:spcAft>
              <a:buNone/>
            </a:pPr>
            <a:r>
              <a:t/>
            </a:r>
            <a:endParaRPr sz="1400"/>
          </a:p>
          <a:p>
            <a:pPr indent="0" lvl="0" marL="0" rtl="0">
              <a:lnSpc>
                <a:spcPct val="100000"/>
              </a:lnSpc>
              <a:spcBef>
                <a:spcPts val="1600"/>
              </a:spcBef>
              <a:spcAft>
                <a:spcPts val="1600"/>
              </a:spcAft>
              <a:buNone/>
            </a:pPr>
            <a:r>
              <a:t/>
            </a:r>
            <a:endParaRPr sz="1400"/>
          </a:p>
        </p:txBody>
      </p:sp>
      <p:pic>
        <p:nvPicPr>
          <p:cNvPr id="434" name="Shape 434"/>
          <p:cNvPicPr preferRelativeResize="0"/>
          <p:nvPr/>
        </p:nvPicPr>
        <p:blipFill>
          <a:blip r:embed="rId3">
            <a:alphaModFix/>
          </a:blip>
          <a:stretch>
            <a:fillRect/>
          </a:stretch>
        </p:blipFill>
        <p:spPr>
          <a:xfrm>
            <a:off x="152400" y="1170125"/>
            <a:ext cx="5582426" cy="38110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C7E0"/>
        </a:solidFill>
      </p:bgPr>
    </p:bg>
    <p:spTree>
      <p:nvGrpSpPr>
        <p:cNvPr id="438" name="Shape 438"/>
        <p:cNvGrpSpPr/>
        <p:nvPr/>
      </p:nvGrpSpPr>
      <p:grpSpPr>
        <a:xfrm>
          <a:off x="0" y="0"/>
          <a:ext cx="0" cy="0"/>
          <a:chOff x="0" y="0"/>
          <a:chExt cx="0" cy="0"/>
        </a:xfrm>
      </p:grpSpPr>
      <p:sp>
        <p:nvSpPr>
          <p:cNvPr id="439" name="Shape 439"/>
          <p:cNvSpPr txBox="1"/>
          <p:nvPr>
            <p:ph type="title"/>
          </p:nvPr>
        </p:nvSpPr>
        <p:spPr>
          <a:xfrm>
            <a:off x="311700" y="3656700"/>
            <a:ext cx="8520600" cy="91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Themes</a:t>
            </a:r>
            <a:endParaRPr b="1" sz="4800">
              <a:latin typeface="Roboto Mono"/>
              <a:ea typeface="Roboto Mono"/>
              <a:cs typeface="Roboto Mono"/>
              <a:sym typeface="Roboto Mono"/>
            </a:endParaRPr>
          </a:p>
        </p:txBody>
      </p:sp>
      <p:sp>
        <p:nvSpPr>
          <p:cNvPr id="440" name="Shape 44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Shape 44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43" name="Shape 443"/>
          <p:cNvCxnSpPr/>
          <p:nvPr/>
        </p:nvCxnSpPr>
        <p:spPr>
          <a:xfrm>
            <a:off x="405950" y="4568875"/>
            <a:ext cx="8604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Objectives</a:t>
            </a:r>
            <a:endParaRPr b="1">
              <a:latin typeface="Roboto Mono"/>
              <a:ea typeface="Roboto Mono"/>
              <a:cs typeface="Roboto Mono"/>
              <a:sym typeface="Roboto Mono"/>
            </a:endParaRPr>
          </a:p>
        </p:txBody>
      </p:sp>
      <p:sp>
        <p:nvSpPr>
          <p:cNvPr id="136" name="Shape 136"/>
          <p:cNvSpPr txBox="1"/>
          <p:nvPr>
            <p:ph idx="1" type="body"/>
          </p:nvPr>
        </p:nvSpPr>
        <p:spPr>
          <a:xfrm>
            <a:off x="405950" y="1756075"/>
            <a:ext cx="8426400" cy="2608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latin typeface="Roboto Mono"/>
                <a:ea typeface="Roboto Mono"/>
                <a:cs typeface="Roboto Mono"/>
                <a:sym typeface="Roboto Mono"/>
              </a:rPr>
              <a:t>Become familiar with Content Management Systems (CMS) to create Dynamic websites.</a:t>
            </a:r>
            <a:endParaRPr b="1">
              <a:latin typeface="Roboto Mono"/>
              <a:ea typeface="Roboto Mono"/>
              <a:cs typeface="Roboto Mono"/>
              <a:sym typeface="Roboto Mono"/>
            </a:endParaRPr>
          </a:p>
          <a:p>
            <a:pPr indent="0" lvl="0" marL="0" rtl="0">
              <a:lnSpc>
                <a:spcPct val="150000"/>
              </a:lnSpc>
              <a:spcBef>
                <a:spcPts val="1600"/>
              </a:spcBef>
              <a:spcAft>
                <a:spcPts val="0"/>
              </a:spcAft>
              <a:buNone/>
            </a:pPr>
            <a:r>
              <a:t/>
            </a:r>
            <a:endParaRPr b="1">
              <a:latin typeface="Roboto Mono"/>
              <a:ea typeface="Roboto Mono"/>
              <a:cs typeface="Roboto Mono"/>
              <a:sym typeface="Roboto Mono"/>
            </a:endParaRPr>
          </a:p>
          <a:p>
            <a:pPr indent="0" lvl="0" marL="0" rtl="0">
              <a:lnSpc>
                <a:spcPct val="150000"/>
              </a:lnSpc>
              <a:spcBef>
                <a:spcPts val="1600"/>
              </a:spcBef>
              <a:spcAft>
                <a:spcPts val="1600"/>
              </a:spcAft>
              <a:buNone/>
            </a:pPr>
            <a:r>
              <a:rPr lang="en"/>
              <a:t>Work and understand the difference with both client and server side languages</a:t>
            </a:r>
            <a:endParaRPr/>
          </a:p>
        </p:txBody>
      </p:sp>
      <p:sp>
        <p:nvSpPr>
          <p:cNvPr id="137" name="Shape 13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40" name="Shape 140"/>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Themes</a:t>
            </a:r>
            <a:endParaRPr b="1">
              <a:latin typeface="Roboto Mono"/>
              <a:ea typeface="Roboto Mono"/>
              <a:cs typeface="Roboto Mono"/>
              <a:sym typeface="Roboto Mono"/>
            </a:endParaRPr>
          </a:p>
        </p:txBody>
      </p:sp>
      <p:sp>
        <p:nvSpPr>
          <p:cNvPr id="449" name="Shape 449"/>
          <p:cNvSpPr txBox="1"/>
          <p:nvPr>
            <p:ph idx="1" type="body"/>
          </p:nvPr>
        </p:nvSpPr>
        <p:spPr>
          <a:xfrm>
            <a:off x="405950" y="1330025"/>
            <a:ext cx="6585900" cy="3510600"/>
          </a:xfrm>
          <a:prstGeom prst="rect">
            <a:avLst/>
          </a:prstGeom>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latin typeface="Roboto Mono"/>
                <a:ea typeface="Roboto Mono"/>
                <a:cs typeface="Roboto Mono"/>
                <a:sym typeface="Roboto Mono"/>
              </a:rPr>
              <a:t>You will create a THEME for your CMS in either one of two ways…</a:t>
            </a:r>
            <a:endParaRPr b="1">
              <a:latin typeface="Roboto Mono"/>
              <a:ea typeface="Roboto Mono"/>
              <a:cs typeface="Roboto Mono"/>
              <a:sym typeface="Roboto Mono"/>
            </a:endParaRPr>
          </a:p>
          <a:p>
            <a:pPr indent="0" lvl="0" marL="0" rtl="0">
              <a:lnSpc>
                <a:spcPct val="115000"/>
              </a:lnSpc>
              <a:spcBef>
                <a:spcPts val="0"/>
              </a:spcBef>
              <a:spcAft>
                <a:spcPts val="0"/>
              </a:spcAft>
              <a:buNone/>
            </a:pPr>
            <a:r>
              <a:t/>
            </a:r>
            <a:endParaRPr b="1">
              <a:latin typeface="Roboto Mono"/>
              <a:ea typeface="Roboto Mono"/>
              <a:cs typeface="Roboto Mono"/>
              <a:sym typeface="Roboto Mono"/>
            </a:endParaRPr>
          </a:p>
          <a:p>
            <a:pPr indent="0" lvl="0" marL="0" rtl="0">
              <a:lnSpc>
                <a:spcPct val="115000"/>
              </a:lnSpc>
              <a:spcBef>
                <a:spcPts val="0"/>
              </a:spcBef>
              <a:spcAft>
                <a:spcPts val="0"/>
              </a:spcAft>
              <a:buNone/>
            </a:pPr>
            <a:r>
              <a:rPr b="1" lang="en">
                <a:latin typeface="Roboto Mono"/>
                <a:ea typeface="Roboto Mono"/>
                <a:cs typeface="Roboto Mono"/>
                <a:sym typeface="Roboto Mono"/>
              </a:rPr>
              <a:t>Child Theme of a Pre-made Theme:</a:t>
            </a:r>
            <a:endParaRPr b="1">
              <a:latin typeface="Roboto Mono"/>
              <a:ea typeface="Roboto Mono"/>
              <a:cs typeface="Roboto Mono"/>
              <a:sym typeface="Roboto Mono"/>
            </a:endParaRPr>
          </a:p>
          <a:p>
            <a:pPr indent="0" lvl="0" marL="0" rtl="0">
              <a:lnSpc>
                <a:spcPct val="115000"/>
              </a:lnSpc>
              <a:spcBef>
                <a:spcPts val="0"/>
              </a:spcBef>
              <a:spcAft>
                <a:spcPts val="0"/>
              </a:spcAft>
              <a:buNone/>
            </a:pPr>
            <a:r>
              <a:rPr lang="en" sz="1400"/>
              <a:t>Using based “parent” theme but make tweaks with a “child” theme that you create.</a:t>
            </a:r>
            <a:endParaRPr sz="1400"/>
          </a:p>
          <a:p>
            <a:pPr indent="-317500" lvl="0" marL="457200" rtl="0">
              <a:lnSpc>
                <a:spcPct val="115000"/>
              </a:lnSpc>
              <a:spcBef>
                <a:spcPts val="0"/>
              </a:spcBef>
              <a:spcAft>
                <a:spcPts val="0"/>
              </a:spcAft>
              <a:buClr>
                <a:srgbClr val="FF3C77"/>
              </a:buClr>
              <a:buSzPts val="1400"/>
              <a:buChar char="●"/>
            </a:pPr>
            <a:r>
              <a:rPr lang="en" sz="1400" u="sng">
                <a:solidFill>
                  <a:srgbClr val="FF3C77"/>
                </a:solidFill>
                <a:hlinkClick r:id="rId3"/>
              </a:rPr>
              <a:t>https://wordpress.org/themes/</a:t>
            </a:r>
            <a:endParaRPr sz="1400">
              <a:solidFill>
                <a:srgbClr val="FF3C77"/>
              </a:solidFill>
            </a:endParaRPr>
          </a:p>
          <a:p>
            <a:pPr indent="-317500" lvl="0" marL="457200" rtl="0">
              <a:lnSpc>
                <a:spcPct val="115000"/>
              </a:lnSpc>
              <a:spcBef>
                <a:spcPts val="0"/>
              </a:spcBef>
              <a:spcAft>
                <a:spcPts val="0"/>
              </a:spcAft>
              <a:buClr>
                <a:srgbClr val="FF3C77"/>
              </a:buClr>
              <a:buSzPts val="1400"/>
              <a:buChar char="●"/>
            </a:pPr>
            <a:r>
              <a:rPr lang="en" sz="1400" u="sng">
                <a:solidFill>
                  <a:srgbClr val="FF3C77"/>
                </a:solidFill>
                <a:hlinkClick r:id="rId4"/>
              </a:rPr>
              <a:t>https://themeforest.net/category/wordpress</a:t>
            </a:r>
            <a:endParaRPr sz="1400">
              <a:solidFill>
                <a:srgbClr val="FF3C77"/>
              </a:solidFill>
            </a:endParaRPr>
          </a:p>
          <a:p>
            <a:pPr indent="-317500" lvl="0" marL="457200" rtl="0">
              <a:lnSpc>
                <a:spcPct val="115000"/>
              </a:lnSpc>
              <a:spcBef>
                <a:spcPts val="0"/>
              </a:spcBef>
              <a:spcAft>
                <a:spcPts val="0"/>
              </a:spcAft>
              <a:buClr>
                <a:srgbClr val="FF3C77"/>
              </a:buClr>
              <a:buSzPts val="1400"/>
              <a:buChar char="●"/>
            </a:pPr>
            <a:r>
              <a:rPr lang="en" sz="1400" u="sng">
                <a:solidFill>
                  <a:srgbClr val="FF3C77"/>
                </a:solidFill>
                <a:hlinkClick r:id="rId5"/>
              </a:rPr>
              <a:t>https://colorlib.com/wp/free-wordpress-themes/</a:t>
            </a:r>
            <a:endParaRPr sz="1400">
              <a:solidFill>
                <a:srgbClr val="FF3C77"/>
              </a:solidFill>
            </a:endParaRPr>
          </a:p>
          <a:p>
            <a:pPr indent="0" lvl="0" marL="0" rtl="0">
              <a:lnSpc>
                <a:spcPct val="115000"/>
              </a:lnSpc>
              <a:spcBef>
                <a:spcPts val="0"/>
              </a:spcBef>
              <a:spcAft>
                <a:spcPts val="0"/>
              </a:spcAft>
              <a:buNone/>
            </a:pPr>
            <a:r>
              <a:t/>
            </a:r>
            <a:endParaRPr sz="1400"/>
          </a:p>
          <a:p>
            <a:pPr indent="0" lvl="0" marL="0" rtl="0">
              <a:lnSpc>
                <a:spcPct val="115000"/>
              </a:lnSpc>
              <a:spcBef>
                <a:spcPts val="0"/>
              </a:spcBef>
              <a:spcAft>
                <a:spcPts val="0"/>
              </a:spcAft>
              <a:buNone/>
            </a:pPr>
            <a:r>
              <a:rPr b="1" lang="en">
                <a:latin typeface="Roboto Mono"/>
                <a:ea typeface="Roboto Mono"/>
                <a:cs typeface="Roboto Mono"/>
                <a:sym typeface="Roboto Mono"/>
              </a:rPr>
              <a:t>Starters:</a:t>
            </a:r>
            <a:endParaRPr b="1">
              <a:latin typeface="Roboto Mono"/>
              <a:ea typeface="Roboto Mono"/>
              <a:cs typeface="Roboto Mono"/>
              <a:sym typeface="Roboto Mono"/>
            </a:endParaRPr>
          </a:p>
          <a:p>
            <a:pPr indent="0" lvl="0" marL="0" rtl="0">
              <a:spcBef>
                <a:spcPts val="0"/>
              </a:spcBef>
              <a:spcAft>
                <a:spcPts val="0"/>
              </a:spcAft>
              <a:buNone/>
            </a:pPr>
            <a:r>
              <a:rPr lang="en" sz="1400"/>
              <a:t>Nothing meeting what you want? Create it from “scratch” with a starter theme.</a:t>
            </a:r>
            <a:endParaRPr b="1">
              <a:latin typeface="Roboto Mono"/>
              <a:ea typeface="Roboto Mono"/>
              <a:cs typeface="Roboto Mono"/>
              <a:sym typeface="Roboto Mono"/>
            </a:endParaRPr>
          </a:p>
          <a:p>
            <a:pPr indent="-317500" lvl="0" marL="457200" rtl="0">
              <a:lnSpc>
                <a:spcPct val="115000"/>
              </a:lnSpc>
              <a:spcBef>
                <a:spcPts val="0"/>
              </a:spcBef>
              <a:spcAft>
                <a:spcPts val="0"/>
              </a:spcAft>
              <a:buClr>
                <a:srgbClr val="FF3C77"/>
              </a:buClr>
              <a:buSzPts val="1400"/>
              <a:buChar char="●"/>
            </a:pPr>
            <a:r>
              <a:rPr lang="en" sz="1400" u="sng">
                <a:solidFill>
                  <a:srgbClr val="FF3C77"/>
                </a:solidFill>
                <a:hlinkClick r:id="rId6"/>
              </a:rPr>
              <a:t>https://themble.com/bones/</a:t>
            </a:r>
            <a:endParaRPr sz="1400">
              <a:solidFill>
                <a:srgbClr val="FF3C77"/>
              </a:solidFill>
            </a:endParaRPr>
          </a:p>
          <a:p>
            <a:pPr indent="-317500" lvl="0" marL="457200" rtl="0">
              <a:lnSpc>
                <a:spcPct val="115000"/>
              </a:lnSpc>
              <a:spcBef>
                <a:spcPts val="0"/>
              </a:spcBef>
              <a:spcAft>
                <a:spcPts val="0"/>
              </a:spcAft>
              <a:buClr>
                <a:srgbClr val="FF3C77"/>
              </a:buClr>
              <a:buSzPts val="1400"/>
              <a:buChar char="●"/>
            </a:pPr>
            <a:r>
              <a:rPr lang="en" sz="1400" u="sng">
                <a:solidFill>
                  <a:srgbClr val="FF3C77"/>
                </a:solidFill>
                <a:hlinkClick r:id="rId7"/>
              </a:rPr>
              <a:t>http://underscores.me/</a:t>
            </a:r>
            <a:endParaRPr sz="1400">
              <a:solidFill>
                <a:srgbClr val="FF3C77"/>
              </a:solidFill>
            </a:endParaRPr>
          </a:p>
          <a:p>
            <a:pPr indent="0" lvl="0" marL="0" rtl="0">
              <a:lnSpc>
                <a:spcPct val="115000"/>
              </a:lnSpc>
              <a:spcBef>
                <a:spcPts val="0"/>
              </a:spcBef>
              <a:spcAft>
                <a:spcPts val="0"/>
              </a:spcAft>
              <a:buNone/>
            </a:pPr>
            <a:r>
              <a:t/>
            </a:r>
            <a:endParaRPr sz="1400"/>
          </a:p>
        </p:txBody>
      </p:sp>
      <p:sp>
        <p:nvSpPr>
          <p:cNvPr id="450" name="Shape 45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53" name="Shape 453"/>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C7E0"/>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311700" y="3656700"/>
            <a:ext cx="8520600" cy="91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4800"/>
              <a:t>Planning your website</a:t>
            </a:r>
            <a:endParaRPr b="1" sz="4800">
              <a:latin typeface="Roboto Mono"/>
              <a:ea typeface="Roboto Mono"/>
              <a:cs typeface="Roboto Mono"/>
              <a:sym typeface="Roboto Mono"/>
            </a:endParaRPr>
          </a:p>
        </p:txBody>
      </p:sp>
      <p:sp>
        <p:nvSpPr>
          <p:cNvPr id="459" name="Shape 45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62" name="Shape 462"/>
          <p:cNvCxnSpPr/>
          <p:nvPr/>
        </p:nvCxnSpPr>
        <p:spPr>
          <a:xfrm>
            <a:off x="405950" y="4568875"/>
            <a:ext cx="8604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goal</a:t>
            </a:r>
            <a:endParaRPr b="1">
              <a:latin typeface="Roboto Mono"/>
              <a:ea typeface="Roboto Mono"/>
              <a:cs typeface="Roboto Mono"/>
              <a:sym typeface="Roboto Mono"/>
            </a:endParaRPr>
          </a:p>
        </p:txBody>
      </p:sp>
      <p:sp>
        <p:nvSpPr>
          <p:cNvPr id="468" name="Shape 468"/>
          <p:cNvSpPr txBox="1"/>
          <p:nvPr>
            <p:ph idx="1" type="body"/>
          </p:nvPr>
        </p:nvSpPr>
        <p:spPr>
          <a:xfrm>
            <a:off x="405950" y="1330025"/>
            <a:ext cx="5264700" cy="303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b="1">
              <a:latin typeface="Roboto Mono"/>
              <a:ea typeface="Roboto Mono"/>
              <a:cs typeface="Roboto Mono"/>
              <a:sym typeface="Roboto Mono"/>
            </a:endParaRPr>
          </a:p>
          <a:p>
            <a:pPr indent="0" lvl="0" marL="0" rtl="0">
              <a:lnSpc>
                <a:spcPct val="150000"/>
              </a:lnSpc>
              <a:spcBef>
                <a:spcPts val="1600"/>
              </a:spcBef>
              <a:spcAft>
                <a:spcPts val="0"/>
              </a:spcAft>
              <a:buNone/>
            </a:pPr>
            <a:r>
              <a:rPr b="1" lang="en">
                <a:latin typeface="Roboto Mono"/>
                <a:ea typeface="Roboto Mono"/>
                <a:cs typeface="Roboto Mono"/>
                <a:sym typeface="Roboto Mono"/>
              </a:rPr>
              <a:t>What is your professional goal?</a:t>
            </a:r>
            <a:endParaRPr b="1">
              <a:latin typeface="Roboto Mono"/>
              <a:ea typeface="Roboto Mono"/>
              <a:cs typeface="Roboto Mono"/>
              <a:sym typeface="Roboto Mono"/>
            </a:endParaRPr>
          </a:p>
          <a:p>
            <a:pPr indent="0" lvl="0" marL="0" rtl="0">
              <a:lnSpc>
                <a:spcPct val="150000"/>
              </a:lnSpc>
              <a:spcBef>
                <a:spcPts val="1600"/>
              </a:spcBef>
              <a:spcAft>
                <a:spcPts val="1600"/>
              </a:spcAft>
              <a:buNone/>
            </a:pPr>
            <a:r>
              <a:rPr b="1" lang="en">
                <a:latin typeface="Roboto Mono"/>
                <a:ea typeface="Roboto Mono"/>
                <a:cs typeface="Roboto Mono"/>
                <a:sym typeface="Roboto Mono"/>
              </a:rPr>
              <a:t>How can your website express that?</a:t>
            </a:r>
            <a:endParaRPr b="1">
              <a:latin typeface="Roboto Mono"/>
              <a:ea typeface="Roboto Mono"/>
              <a:cs typeface="Roboto Mono"/>
              <a:sym typeface="Roboto Mono"/>
            </a:endParaRPr>
          </a:p>
        </p:txBody>
      </p:sp>
      <p:sp>
        <p:nvSpPr>
          <p:cNvPr id="469" name="Shape 46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72" name="Shape 472"/>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Shape 4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goal</a:t>
            </a:r>
            <a:endParaRPr b="1">
              <a:latin typeface="Roboto Mono"/>
              <a:ea typeface="Roboto Mono"/>
              <a:cs typeface="Roboto Mono"/>
              <a:sym typeface="Roboto Mono"/>
            </a:endParaRPr>
          </a:p>
        </p:txBody>
      </p:sp>
      <p:sp>
        <p:nvSpPr>
          <p:cNvPr id="478" name="Shape 478"/>
          <p:cNvSpPr txBox="1"/>
          <p:nvPr>
            <p:ph idx="1" type="body"/>
          </p:nvPr>
        </p:nvSpPr>
        <p:spPr>
          <a:xfrm>
            <a:off x="405950" y="1330025"/>
            <a:ext cx="5264700" cy="303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b="1">
              <a:latin typeface="Roboto Mono"/>
              <a:ea typeface="Roboto Mono"/>
              <a:cs typeface="Roboto Mono"/>
              <a:sym typeface="Roboto Mono"/>
            </a:endParaRPr>
          </a:p>
          <a:p>
            <a:pPr indent="0" lvl="0" marL="0" rtl="0">
              <a:lnSpc>
                <a:spcPct val="150000"/>
              </a:lnSpc>
              <a:spcBef>
                <a:spcPts val="1600"/>
              </a:spcBef>
              <a:spcAft>
                <a:spcPts val="0"/>
              </a:spcAft>
              <a:buNone/>
            </a:pPr>
            <a:r>
              <a:rPr b="1" lang="en">
                <a:latin typeface="Roboto Mono"/>
                <a:ea typeface="Roboto Mono"/>
                <a:cs typeface="Roboto Mono"/>
                <a:sym typeface="Roboto Mono"/>
              </a:rPr>
              <a:t>What is your professional goal?</a:t>
            </a:r>
            <a:endParaRPr b="1">
              <a:latin typeface="Roboto Mono"/>
              <a:ea typeface="Roboto Mono"/>
              <a:cs typeface="Roboto Mono"/>
              <a:sym typeface="Roboto Mono"/>
            </a:endParaRPr>
          </a:p>
          <a:p>
            <a:pPr indent="0" lvl="0" marL="0" rtl="0">
              <a:lnSpc>
                <a:spcPct val="150000"/>
              </a:lnSpc>
              <a:spcBef>
                <a:spcPts val="1600"/>
              </a:spcBef>
              <a:spcAft>
                <a:spcPts val="1600"/>
              </a:spcAft>
              <a:buNone/>
            </a:pPr>
            <a:r>
              <a:rPr b="1" lang="en">
                <a:latin typeface="Roboto Mono"/>
                <a:ea typeface="Roboto Mono"/>
                <a:cs typeface="Roboto Mono"/>
                <a:sym typeface="Roboto Mono"/>
              </a:rPr>
              <a:t>How can your website express that?</a:t>
            </a:r>
            <a:endParaRPr b="1">
              <a:latin typeface="Roboto Mono"/>
              <a:ea typeface="Roboto Mono"/>
              <a:cs typeface="Roboto Mono"/>
              <a:sym typeface="Roboto Mono"/>
            </a:endParaRPr>
          </a:p>
        </p:txBody>
      </p:sp>
      <p:sp>
        <p:nvSpPr>
          <p:cNvPr id="479" name="Shape 47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82" name="Shape 482"/>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483" name="Shape 483">
            <a:hlinkClick r:id="rId3"/>
          </p:cNvPr>
          <p:cNvPicPr preferRelativeResize="0"/>
          <p:nvPr/>
        </p:nvPicPr>
        <p:blipFill>
          <a:blip r:embed="rId4">
            <a:alphaModFix/>
          </a:blip>
          <a:stretch>
            <a:fillRect/>
          </a:stretch>
        </p:blipFill>
        <p:spPr>
          <a:xfrm>
            <a:off x="0" y="0"/>
            <a:ext cx="8229598" cy="51434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Shape 4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goal</a:t>
            </a:r>
            <a:endParaRPr b="1">
              <a:latin typeface="Roboto Mono"/>
              <a:ea typeface="Roboto Mono"/>
              <a:cs typeface="Roboto Mono"/>
              <a:sym typeface="Roboto Mono"/>
            </a:endParaRPr>
          </a:p>
        </p:txBody>
      </p:sp>
      <p:sp>
        <p:nvSpPr>
          <p:cNvPr id="489" name="Shape 489"/>
          <p:cNvSpPr txBox="1"/>
          <p:nvPr>
            <p:ph idx="1" type="body"/>
          </p:nvPr>
        </p:nvSpPr>
        <p:spPr>
          <a:xfrm>
            <a:off x="405950" y="1330025"/>
            <a:ext cx="5264700" cy="303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b="1">
              <a:latin typeface="Roboto Mono"/>
              <a:ea typeface="Roboto Mono"/>
              <a:cs typeface="Roboto Mono"/>
              <a:sym typeface="Roboto Mono"/>
            </a:endParaRPr>
          </a:p>
          <a:p>
            <a:pPr indent="0" lvl="0" marL="0" rtl="0">
              <a:lnSpc>
                <a:spcPct val="150000"/>
              </a:lnSpc>
              <a:spcBef>
                <a:spcPts val="1600"/>
              </a:spcBef>
              <a:spcAft>
                <a:spcPts val="0"/>
              </a:spcAft>
              <a:buNone/>
            </a:pPr>
            <a:r>
              <a:rPr b="1" lang="en">
                <a:latin typeface="Roboto Mono"/>
                <a:ea typeface="Roboto Mono"/>
                <a:cs typeface="Roboto Mono"/>
                <a:sym typeface="Roboto Mono"/>
              </a:rPr>
              <a:t>What is your professional goal?</a:t>
            </a:r>
            <a:endParaRPr b="1">
              <a:latin typeface="Roboto Mono"/>
              <a:ea typeface="Roboto Mono"/>
              <a:cs typeface="Roboto Mono"/>
              <a:sym typeface="Roboto Mono"/>
            </a:endParaRPr>
          </a:p>
          <a:p>
            <a:pPr indent="0" lvl="0" marL="0" rtl="0">
              <a:lnSpc>
                <a:spcPct val="150000"/>
              </a:lnSpc>
              <a:spcBef>
                <a:spcPts val="1600"/>
              </a:spcBef>
              <a:spcAft>
                <a:spcPts val="1600"/>
              </a:spcAft>
              <a:buNone/>
            </a:pPr>
            <a:r>
              <a:rPr b="1" lang="en">
                <a:latin typeface="Roboto Mono"/>
                <a:ea typeface="Roboto Mono"/>
                <a:cs typeface="Roboto Mono"/>
                <a:sym typeface="Roboto Mono"/>
              </a:rPr>
              <a:t>How can your website express that?</a:t>
            </a:r>
            <a:endParaRPr b="1">
              <a:latin typeface="Roboto Mono"/>
              <a:ea typeface="Roboto Mono"/>
              <a:cs typeface="Roboto Mono"/>
              <a:sym typeface="Roboto Mono"/>
            </a:endParaRPr>
          </a:p>
        </p:txBody>
      </p:sp>
      <p:sp>
        <p:nvSpPr>
          <p:cNvPr id="490" name="Shape 49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93" name="Shape 493"/>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494" name="Shape 494"/>
          <p:cNvPicPr preferRelativeResize="0"/>
          <p:nvPr/>
        </p:nvPicPr>
        <p:blipFill>
          <a:blip r:embed="rId3">
            <a:alphaModFix/>
          </a:blip>
          <a:stretch>
            <a:fillRect/>
          </a:stretch>
        </p:blipFill>
        <p:spPr>
          <a:xfrm>
            <a:off x="0" y="0"/>
            <a:ext cx="8229598"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Shape 4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content</a:t>
            </a:r>
            <a:endParaRPr b="1">
              <a:latin typeface="Roboto Mono"/>
              <a:ea typeface="Roboto Mono"/>
              <a:cs typeface="Roboto Mono"/>
              <a:sym typeface="Roboto Mono"/>
            </a:endParaRPr>
          </a:p>
        </p:txBody>
      </p:sp>
      <p:sp>
        <p:nvSpPr>
          <p:cNvPr id="500" name="Shape 500"/>
          <p:cNvSpPr txBox="1"/>
          <p:nvPr>
            <p:ph idx="1" type="body"/>
          </p:nvPr>
        </p:nvSpPr>
        <p:spPr>
          <a:xfrm>
            <a:off x="405950" y="1330025"/>
            <a:ext cx="7684500" cy="3472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400">
                <a:latin typeface="Roboto Mono"/>
                <a:ea typeface="Roboto Mono"/>
                <a:cs typeface="Roboto Mono"/>
                <a:sym typeface="Roboto Mono"/>
              </a:rPr>
              <a:t>What information should you give to achieve your goal?</a:t>
            </a:r>
            <a:endParaRPr b="1" sz="1400">
              <a:latin typeface="Roboto Mono"/>
              <a:ea typeface="Roboto Mono"/>
              <a:cs typeface="Roboto Mono"/>
              <a:sym typeface="Roboto Mono"/>
            </a:endParaRPr>
          </a:p>
          <a:p>
            <a:pPr indent="-317500" lvl="0" marL="457200" rtl="0">
              <a:lnSpc>
                <a:spcPct val="150000"/>
              </a:lnSpc>
              <a:spcBef>
                <a:spcPts val="0"/>
              </a:spcBef>
              <a:spcAft>
                <a:spcPts val="0"/>
              </a:spcAft>
              <a:buSzPts val="1400"/>
              <a:buChar char="●"/>
            </a:pPr>
            <a:r>
              <a:rPr lang="en" sz="1400"/>
              <a:t>Slideshow of work</a:t>
            </a:r>
            <a:endParaRPr sz="1400"/>
          </a:p>
          <a:p>
            <a:pPr indent="-317500" lvl="0" marL="457200" rtl="0">
              <a:lnSpc>
                <a:spcPct val="150000"/>
              </a:lnSpc>
              <a:spcBef>
                <a:spcPts val="0"/>
              </a:spcBef>
              <a:spcAft>
                <a:spcPts val="0"/>
              </a:spcAft>
              <a:buSzPts val="1400"/>
              <a:buChar char="●"/>
            </a:pPr>
            <a:r>
              <a:rPr lang="en" sz="1400"/>
              <a:t>Featured projects</a:t>
            </a:r>
            <a:endParaRPr sz="1400"/>
          </a:p>
          <a:p>
            <a:pPr indent="-317500" lvl="0" marL="457200" rtl="0">
              <a:lnSpc>
                <a:spcPct val="150000"/>
              </a:lnSpc>
              <a:spcBef>
                <a:spcPts val="0"/>
              </a:spcBef>
              <a:spcAft>
                <a:spcPts val="0"/>
              </a:spcAft>
              <a:buSzPts val="1400"/>
              <a:buChar char="●"/>
            </a:pPr>
            <a:r>
              <a:rPr lang="en" sz="1400"/>
              <a:t>Contact form</a:t>
            </a:r>
            <a:endParaRPr sz="1400"/>
          </a:p>
          <a:p>
            <a:pPr indent="-317500" lvl="0" marL="457200" rtl="0">
              <a:lnSpc>
                <a:spcPct val="150000"/>
              </a:lnSpc>
              <a:spcBef>
                <a:spcPts val="0"/>
              </a:spcBef>
              <a:spcAft>
                <a:spcPts val="0"/>
              </a:spcAft>
              <a:buSzPts val="1400"/>
              <a:buChar char="●"/>
            </a:pPr>
            <a:r>
              <a:rPr lang="en" sz="1400"/>
              <a:t>Photo of me</a:t>
            </a:r>
            <a:endParaRPr sz="1400"/>
          </a:p>
          <a:p>
            <a:pPr indent="-317500" lvl="0" marL="457200" rtl="0">
              <a:lnSpc>
                <a:spcPct val="150000"/>
              </a:lnSpc>
              <a:spcBef>
                <a:spcPts val="0"/>
              </a:spcBef>
              <a:spcAft>
                <a:spcPts val="0"/>
              </a:spcAft>
              <a:buSzPts val="1400"/>
              <a:buChar char="●"/>
            </a:pPr>
            <a:r>
              <a:rPr lang="en" sz="1400"/>
              <a:t>1 paragraph about me</a:t>
            </a:r>
            <a:endParaRPr sz="1400"/>
          </a:p>
          <a:p>
            <a:pPr indent="-317500" lvl="0" marL="457200" rtl="0">
              <a:lnSpc>
                <a:spcPct val="150000"/>
              </a:lnSpc>
              <a:spcBef>
                <a:spcPts val="0"/>
              </a:spcBef>
              <a:spcAft>
                <a:spcPts val="0"/>
              </a:spcAft>
              <a:buSzPts val="1400"/>
              <a:buChar char="●"/>
            </a:pPr>
            <a:r>
              <a:rPr lang="en" sz="1400"/>
              <a:t>Social Media Links</a:t>
            </a:r>
            <a:endParaRPr sz="1400"/>
          </a:p>
          <a:p>
            <a:pPr indent="-317500" lvl="0" marL="457200" rtl="0">
              <a:lnSpc>
                <a:spcPct val="150000"/>
              </a:lnSpc>
              <a:spcBef>
                <a:spcPts val="0"/>
              </a:spcBef>
              <a:spcAft>
                <a:spcPts val="0"/>
              </a:spcAft>
              <a:buSzPts val="1400"/>
              <a:buChar char="●"/>
            </a:pPr>
            <a:r>
              <a:rPr lang="en" sz="1400"/>
              <a:t>...etc..</a:t>
            </a:r>
            <a:endParaRPr sz="1400"/>
          </a:p>
          <a:p>
            <a:pPr indent="0" lvl="0" marL="0" rtl="0">
              <a:lnSpc>
                <a:spcPct val="150000"/>
              </a:lnSpc>
              <a:spcBef>
                <a:spcPts val="0"/>
              </a:spcBef>
              <a:spcAft>
                <a:spcPts val="0"/>
              </a:spcAft>
              <a:buNone/>
            </a:pPr>
            <a:r>
              <a:t/>
            </a:r>
            <a:endParaRPr sz="1400"/>
          </a:p>
          <a:p>
            <a:pPr indent="0" lvl="0" marL="0" rtl="0">
              <a:lnSpc>
                <a:spcPct val="150000"/>
              </a:lnSpc>
              <a:spcBef>
                <a:spcPts val="0"/>
              </a:spcBef>
              <a:spcAft>
                <a:spcPts val="0"/>
              </a:spcAft>
              <a:buNone/>
            </a:pPr>
            <a:r>
              <a:rPr b="1" lang="en" sz="1400">
                <a:latin typeface="Roboto Mono"/>
                <a:ea typeface="Roboto Mono"/>
                <a:cs typeface="Roboto Mono"/>
                <a:sym typeface="Roboto Mono"/>
              </a:rPr>
              <a:t>Take some index cards are write this content down! 1 per card.</a:t>
            </a:r>
            <a:endParaRPr b="1" sz="1400">
              <a:latin typeface="Roboto Mono"/>
              <a:ea typeface="Roboto Mono"/>
              <a:cs typeface="Roboto Mono"/>
              <a:sym typeface="Roboto Mono"/>
            </a:endParaRPr>
          </a:p>
          <a:p>
            <a:pPr indent="0" lvl="0" marL="0" rtl="0">
              <a:lnSpc>
                <a:spcPct val="150000"/>
              </a:lnSpc>
              <a:spcBef>
                <a:spcPts val="0"/>
              </a:spcBef>
              <a:spcAft>
                <a:spcPts val="0"/>
              </a:spcAft>
              <a:buNone/>
            </a:pPr>
            <a:r>
              <a:t/>
            </a:r>
            <a:endParaRPr sz="1400"/>
          </a:p>
        </p:txBody>
      </p:sp>
      <p:sp>
        <p:nvSpPr>
          <p:cNvPr id="501" name="Shape 50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04" name="Shape 504"/>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Card Sort</a:t>
            </a:r>
            <a:endParaRPr b="1">
              <a:latin typeface="Roboto Mono"/>
              <a:ea typeface="Roboto Mono"/>
              <a:cs typeface="Roboto Mono"/>
              <a:sym typeface="Roboto Mono"/>
            </a:endParaRPr>
          </a:p>
        </p:txBody>
      </p:sp>
      <p:sp>
        <p:nvSpPr>
          <p:cNvPr id="510" name="Shape 510"/>
          <p:cNvSpPr txBox="1"/>
          <p:nvPr>
            <p:ph idx="1" type="body"/>
          </p:nvPr>
        </p:nvSpPr>
        <p:spPr>
          <a:xfrm>
            <a:off x="405950" y="1330025"/>
            <a:ext cx="7684500" cy="34728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sz="1400">
                <a:latin typeface="Roboto Mono"/>
                <a:ea typeface="Roboto Mono"/>
                <a:cs typeface="Roboto Mono"/>
                <a:sym typeface="Roboto Mono"/>
              </a:rPr>
              <a:t>Group your content and start to create pages.</a:t>
            </a:r>
            <a:endParaRPr sz="1400"/>
          </a:p>
          <a:p>
            <a:pPr indent="0" lvl="0" marL="0" rtl="0">
              <a:lnSpc>
                <a:spcPct val="150000"/>
              </a:lnSpc>
              <a:spcBef>
                <a:spcPts val="0"/>
              </a:spcBef>
              <a:spcAft>
                <a:spcPts val="0"/>
              </a:spcAft>
              <a:buNone/>
            </a:pPr>
            <a:r>
              <a:rPr b="1" lang="en" sz="1400">
                <a:latin typeface="Roboto Mono"/>
                <a:ea typeface="Roboto Mono"/>
                <a:cs typeface="Roboto Mono"/>
                <a:sym typeface="Roboto Mono"/>
              </a:rPr>
              <a:t>Create new cards for top level pages.</a:t>
            </a:r>
            <a:endParaRPr b="1" sz="1400">
              <a:latin typeface="Roboto Mono"/>
              <a:ea typeface="Roboto Mono"/>
              <a:cs typeface="Roboto Mono"/>
              <a:sym typeface="Roboto Mono"/>
            </a:endParaRPr>
          </a:p>
          <a:p>
            <a:pPr indent="0" lvl="0" marL="0" rtl="0">
              <a:lnSpc>
                <a:spcPct val="150000"/>
              </a:lnSpc>
              <a:spcBef>
                <a:spcPts val="0"/>
              </a:spcBef>
              <a:spcAft>
                <a:spcPts val="0"/>
              </a:spcAft>
              <a:buNone/>
            </a:pPr>
            <a:r>
              <a:t/>
            </a:r>
            <a:endParaRPr sz="1400"/>
          </a:p>
        </p:txBody>
      </p:sp>
      <p:sp>
        <p:nvSpPr>
          <p:cNvPr id="511" name="Shape 51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Shape 51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14" name="Shape 514"/>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515" name="Shape 515"/>
          <p:cNvPicPr preferRelativeResize="0"/>
          <p:nvPr/>
        </p:nvPicPr>
        <p:blipFill>
          <a:blip r:embed="rId3">
            <a:alphaModFix/>
          </a:blip>
          <a:stretch>
            <a:fillRect/>
          </a:stretch>
        </p:blipFill>
        <p:spPr>
          <a:xfrm>
            <a:off x="4449975" y="2012838"/>
            <a:ext cx="4514850" cy="3019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Shape 5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structure</a:t>
            </a:r>
            <a:endParaRPr b="1">
              <a:latin typeface="Roboto Mono"/>
              <a:ea typeface="Roboto Mono"/>
              <a:cs typeface="Roboto Mono"/>
              <a:sym typeface="Roboto Mono"/>
            </a:endParaRPr>
          </a:p>
        </p:txBody>
      </p:sp>
      <p:sp>
        <p:nvSpPr>
          <p:cNvPr id="521" name="Shape 52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24" name="Shape 524"/>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
        <p:nvSpPr>
          <p:cNvPr id="525" name="Shape 525"/>
          <p:cNvSpPr/>
          <p:nvPr/>
        </p:nvSpPr>
        <p:spPr>
          <a:xfrm>
            <a:off x="3818000" y="116572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a:latin typeface="Lato"/>
                <a:ea typeface="Lato"/>
                <a:cs typeface="Lato"/>
                <a:sym typeface="Lato"/>
              </a:rPr>
              <a:t>Home</a:t>
            </a:r>
            <a:endParaRPr b="1">
              <a:latin typeface="Lato"/>
              <a:ea typeface="Lato"/>
              <a:cs typeface="Lato"/>
              <a:sym typeface="Lato"/>
            </a:endParaRPr>
          </a:p>
        </p:txBody>
      </p:sp>
      <p:sp>
        <p:nvSpPr>
          <p:cNvPr id="526" name="Shape 526"/>
          <p:cNvSpPr/>
          <p:nvPr/>
        </p:nvSpPr>
        <p:spPr>
          <a:xfrm>
            <a:off x="1266350"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Portfolio</a:t>
            </a:r>
            <a:endParaRPr b="1">
              <a:latin typeface="Lato"/>
              <a:ea typeface="Lato"/>
              <a:cs typeface="Lato"/>
              <a:sym typeface="Lato"/>
            </a:endParaRPr>
          </a:p>
        </p:txBody>
      </p:sp>
      <p:sp>
        <p:nvSpPr>
          <p:cNvPr id="527" name="Shape 527"/>
          <p:cNvSpPr/>
          <p:nvPr/>
        </p:nvSpPr>
        <p:spPr>
          <a:xfrm>
            <a:off x="2945425"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Blog</a:t>
            </a:r>
            <a:endParaRPr b="1">
              <a:latin typeface="Lato"/>
              <a:ea typeface="Lato"/>
              <a:cs typeface="Lato"/>
              <a:sym typeface="Lato"/>
            </a:endParaRPr>
          </a:p>
        </p:txBody>
      </p:sp>
      <p:sp>
        <p:nvSpPr>
          <p:cNvPr id="528" name="Shape 528"/>
          <p:cNvSpPr/>
          <p:nvPr/>
        </p:nvSpPr>
        <p:spPr>
          <a:xfrm>
            <a:off x="3818000" y="259882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Tech</a:t>
            </a:r>
            <a:endParaRPr b="1">
              <a:latin typeface="Lato"/>
              <a:ea typeface="Lato"/>
              <a:cs typeface="Lato"/>
              <a:sym typeface="Lato"/>
            </a:endParaRPr>
          </a:p>
        </p:txBody>
      </p:sp>
      <p:sp>
        <p:nvSpPr>
          <p:cNvPr id="529" name="Shape 529"/>
          <p:cNvSpPr/>
          <p:nvPr/>
        </p:nvSpPr>
        <p:spPr>
          <a:xfrm>
            <a:off x="3818000" y="3196850"/>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Research</a:t>
            </a:r>
            <a:endParaRPr b="1">
              <a:latin typeface="Lato"/>
              <a:ea typeface="Lato"/>
              <a:cs typeface="Lato"/>
              <a:sym typeface="Lato"/>
            </a:endParaRPr>
          </a:p>
        </p:txBody>
      </p:sp>
      <p:sp>
        <p:nvSpPr>
          <p:cNvPr id="530" name="Shape 530"/>
          <p:cNvSpPr/>
          <p:nvPr/>
        </p:nvSpPr>
        <p:spPr>
          <a:xfrm>
            <a:off x="3818000" y="37948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Personal</a:t>
            </a:r>
            <a:endParaRPr b="1">
              <a:latin typeface="Lato"/>
              <a:ea typeface="Lato"/>
              <a:cs typeface="Lato"/>
              <a:sym typeface="Lato"/>
            </a:endParaRPr>
          </a:p>
        </p:txBody>
      </p:sp>
      <p:sp>
        <p:nvSpPr>
          <p:cNvPr id="531" name="Shape 531"/>
          <p:cNvSpPr/>
          <p:nvPr/>
        </p:nvSpPr>
        <p:spPr>
          <a:xfrm>
            <a:off x="4624500"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About</a:t>
            </a:r>
            <a:endParaRPr b="1">
              <a:latin typeface="Lato"/>
              <a:ea typeface="Lato"/>
              <a:cs typeface="Lato"/>
              <a:sym typeface="Lato"/>
            </a:endParaRPr>
          </a:p>
        </p:txBody>
      </p:sp>
      <p:sp>
        <p:nvSpPr>
          <p:cNvPr id="532" name="Shape 532"/>
          <p:cNvSpPr/>
          <p:nvPr/>
        </p:nvSpPr>
        <p:spPr>
          <a:xfrm>
            <a:off x="6303575"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Contact</a:t>
            </a:r>
            <a:endParaRPr b="1">
              <a:latin typeface="Lato"/>
              <a:ea typeface="Lato"/>
              <a:cs typeface="Lato"/>
              <a:sym typeface="Lato"/>
            </a:endParaRPr>
          </a:p>
        </p:txBody>
      </p:sp>
      <p:cxnSp>
        <p:nvCxnSpPr>
          <p:cNvPr id="533" name="Shape 533"/>
          <p:cNvCxnSpPr>
            <a:stCxn id="525" idx="2"/>
            <a:endCxn id="527" idx="0"/>
          </p:cNvCxnSpPr>
          <p:nvPr/>
        </p:nvCxnSpPr>
        <p:spPr>
          <a:xfrm rot="5400000">
            <a:off x="3943100" y="1317675"/>
            <a:ext cx="256800" cy="872700"/>
          </a:xfrm>
          <a:prstGeom prst="bentConnector3">
            <a:avLst>
              <a:gd fmla="val 49971" name="adj1"/>
            </a:avLst>
          </a:prstGeom>
          <a:noFill/>
          <a:ln cap="flat" cmpd="sng" w="9525">
            <a:solidFill>
              <a:schemeClr val="dk2"/>
            </a:solidFill>
            <a:prstDash val="solid"/>
            <a:round/>
            <a:headEnd len="med" w="med" type="none"/>
            <a:tailEnd len="med" w="med" type="none"/>
          </a:ln>
        </p:spPr>
      </p:cxnSp>
      <p:cxnSp>
        <p:nvCxnSpPr>
          <p:cNvPr id="534" name="Shape 534"/>
          <p:cNvCxnSpPr>
            <a:stCxn id="526" idx="0"/>
            <a:endCxn id="525" idx="2"/>
          </p:cNvCxnSpPr>
          <p:nvPr/>
        </p:nvCxnSpPr>
        <p:spPr>
          <a:xfrm rot="-5400000">
            <a:off x="3103850" y="478125"/>
            <a:ext cx="256500" cy="2551800"/>
          </a:xfrm>
          <a:prstGeom prst="bentConnector3">
            <a:avLst>
              <a:gd fmla="val 49971" name="adj1"/>
            </a:avLst>
          </a:prstGeom>
          <a:noFill/>
          <a:ln cap="flat" cmpd="sng" w="9525">
            <a:solidFill>
              <a:schemeClr val="dk2"/>
            </a:solidFill>
            <a:prstDash val="solid"/>
            <a:round/>
            <a:headEnd len="med" w="med" type="none"/>
            <a:tailEnd len="med" w="med" type="none"/>
          </a:ln>
        </p:spPr>
      </p:cxnSp>
      <p:cxnSp>
        <p:nvCxnSpPr>
          <p:cNvPr id="535" name="Shape 535"/>
          <p:cNvCxnSpPr>
            <a:stCxn id="525" idx="2"/>
            <a:endCxn id="531" idx="0"/>
          </p:cNvCxnSpPr>
          <p:nvPr/>
        </p:nvCxnSpPr>
        <p:spPr>
          <a:xfrm flipH="1" rot="-5400000">
            <a:off x="4782650" y="1350825"/>
            <a:ext cx="256800" cy="806400"/>
          </a:xfrm>
          <a:prstGeom prst="bentConnector3">
            <a:avLst>
              <a:gd fmla="val 49971" name="adj1"/>
            </a:avLst>
          </a:prstGeom>
          <a:noFill/>
          <a:ln cap="flat" cmpd="sng" w="9525">
            <a:solidFill>
              <a:schemeClr val="dk2"/>
            </a:solidFill>
            <a:prstDash val="solid"/>
            <a:round/>
            <a:headEnd len="med" w="med" type="none"/>
            <a:tailEnd len="med" w="med" type="none"/>
          </a:ln>
        </p:spPr>
      </p:cxnSp>
      <p:cxnSp>
        <p:nvCxnSpPr>
          <p:cNvPr id="536" name="Shape 536"/>
          <p:cNvCxnSpPr>
            <a:stCxn id="525" idx="2"/>
            <a:endCxn id="532" idx="0"/>
          </p:cNvCxnSpPr>
          <p:nvPr/>
        </p:nvCxnSpPr>
        <p:spPr>
          <a:xfrm flipH="1" rot="-5400000">
            <a:off x="5622200" y="511275"/>
            <a:ext cx="256800" cy="2485500"/>
          </a:xfrm>
          <a:prstGeom prst="bentConnector3">
            <a:avLst>
              <a:gd fmla="val 49971" name="adj1"/>
            </a:avLst>
          </a:prstGeom>
          <a:noFill/>
          <a:ln cap="flat" cmpd="sng" w="9525">
            <a:solidFill>
              <a:schemeClr val="dk2"/>
            </a:solidFill>
            <a:prstDash val="solid"/>
            <a:round/>
            <a:headEnd len="med" w="med" type="none"/>
            <a:tailEnd len="med" w="med" type="none"/>
          </a:ln>
        </p:spPr>
      </p:cxnSp>
      <p:cxnSp>
        <p:nvCxnSpPr>
          <p:cNvPr id="537" name="Shape 537"/>
          <p:cNvCxnSpPr>
            <a:stCxn id="527" idx="2"/>
            <a:endCxn id="528" idx="1"/>
          </p:cNvCxnSpPr>
          <p:nvPr/>
        </p:nvCxnSpPr>
        <p:spPr>
          <a:xfrm flipH="1" rot="-5400000">
            <a:off x="3483325" y="2494125"/>
            <a:ext cx="486600" cy="182700"/>
          </a:xfrm>
          <a:prstGeom prst="bentConnector2">
            <a:avLst/>
          </a:prstGeom>
          <a:noFill/>
          <a:ln cap="flat" cmpd="sng" w="9525">
            <a:solidFill>
              <a:schemeClr val="dk2"/>
            </a:solidFill>
            <a:prstDash val="solid"/>
            <a:round/>
            <a:headEnd len="med" w="med" type="none"/>
            <a:tailEnd len="med" w="med" type="none"/>
          </a:ln>
        </p:spPr>
      </p:cxnSp>
      <p:cxnSp>
        <p:nvCxnSpPr>
          <p:cNvPr id="538" name="Shape 538"/>
          <p:cNvCxnSpPr>
            <a:stCxn id="527" idx="2"/>
            <a:endCxn id="529" idx="1"/>
          </p:cNvCxnSpPr>
          <p:nvPr/>
        </p:nvCxnSpPr>
        <p:spPr>
          <a:xfrm flipH="1" rot="-5400000">
            <a:off x="3184375" y="2793075"/>
            <a:ext cx="1084500" cy="182700"/>
          </a:xfrm>
          <a:prstGeom prst="bentConnector2">
            <a:avLst/>
          </a:prstGeom>
          <a:noFill/>
          <a:ln cap="flat" cmpd="sng" w="9525">
            <a:solidFill>
              <a:schemeClr val="dk2"/>
            </a:solidFill>
            <a:prstDash val="solid"/>
            <a:round/>
            <a:headEnd len="med" w="med" type="none"/>
            <a:tailEnd len="med" w="med" type="none"/>
          </a:ln>
        </p:spPr>
      </p:cxnSp>
      <p:cxnSp>
        <p:nvCxnSpPr>
          <p:cNvPr id="539" name="Shape 539"/>
          <p:cNvCxnSpPr>
            <a:stCxn id="527" idx="2"/>
            <a:endCxn id="530" idx="1"/>
          </p:cNvCxnSpPr>
          <p:nvPr/>
        </p:nvCxnSpPr>
        <p:spPr>
          <a:xfrm flipH="1" rot="-5400000">
            <a:off x="2885275" y="3092175"/>
            <a:ext cx="1682700" cy="182700"/>
          </a:xfrm>
          <a:prstGeom prst="bentConnector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3" name="Shape 543"/>
        <p:cNvGrpSpPr/>
        <p:nvPr/>
      </p:nvGrpSpPr>
      <p:grpSpPr>
        <a:xfrm>
          <a:off x="0" y="0"/>
          <a:ext cx="0" cy="0"/>
          <a:chOff x="0" y="0"/>
          <a:chExt cx="0" cy="0"/>
        </a:xfrm>
      </p:grpSpPr>
      <p:sp>
        <p:nvSpPr>
          <p:cNvPr id="544" name="Shape 5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structure</a:t>
            </a:r>
            <a:endParaRPr b="1">
              <a:latin typeface="Roboto Mono"/>
              <a:ea typeface="Roboto Mono"/>
              <a:cs typeface="Roboto Mono"/>
              <a:sym typeface="Roboto Mono"/>
            </a:endParaRPr>
          </a:p>
        </p:txBody>
      </p:sp>
      <p:sp>
        <p:nvSpPr>
          <p:cNvPr id="545" name="Shape 545"/>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48" name="Shape 548"/>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
        <p:nvSpPr>
          <p:cNvPr id="549" name="Shape 549"/>
          <p:cNvSpPr/>
          <p:nvPr/>
        </p:nvSpPr>
        <p:spPr>
          <a:xfrm>
            <a:off x="3818000" y="116572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Home</a:t>
            </a:r>
            <a:endParaRPr b="1">
              <a:latin typeface="Lato"/>
              <a:ea typeface="Lato"/>
              <a:cs typeface="Lato"/>
              <a:sym typeface="Lato"/>
            </a:endParaRPr>
          </a:p>
        </p:txBody>
      </p:sp>
      <p:sp>
        <p:nvSpPr>
          <p:cNvPr id="550" name="Shape 550"/>
          <p:cNvSpPr/>
          <p:nvPr/>
        </p:nvSpPr>
        <p:spPr>
          <a:xfrm>
            <a:off x="1266350"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Portfolio</a:t>
            </a:r>
            <a:endParaRPr b="1">
              <a:latin typeface="Lato"/>
              <a:ea typeface="Lato"/>
              <a:cs typeface="Lato"/>
              <a:sym typeface="Lato"/>
            </a:endParaRPr>
          </a:p>
        </p:txBody>
      </p:sp>
      <p:sp>
        <p:nvSpPr>
          <p:cNvPr id="551" name="Shape 551"/>
          <p:cNvSpPr/>
          <p:nvPr/>
        </p:nvSpPr>
        <p:spPr>
          <a:xfrm>
            <a:off x="2945425"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Blog</a:t>
            </a:r>
            <a:endParaRPr b="1">
              <a:latin typeface="Lato"/>
              <a:ea typeface="Lato"/>
              <a:cs typeface="Lato"/>
              <a:sym typeface="Lato"/>
            </a:endParaRPr>
          </a:p>
        </p:txBody>
      </p:sp>
      <p:sp>
        <p:nvSpPr>
          <p:cNvPr id="552" name="Shape 552"/>
          <p:cNvSpPr/>
          <p:nvPr/>
        </p:nvSpPr>
        <p:spPr>
          <a:xfrm>
            <a:off x="3818000" y="259882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Tech</a:t>
            </a:r>
            <a:endParaRPr b="1">
              <a:latin typeface="Lato"/>
              <a:ea typeface="Lato"/>
              <a:cs typeface="Lato"/>
              <a:sym typeface="Lato"/>
            </a:endParaRPr>
          </a:p>
        </p:txBody>
      </p:sp>
      <p:sp>
        <p:nvSpPr>
          <p:cNvPr id="553" name="Shape 553"/>
          <p:cNvSpPr/>
          <p:nvPr/>
        </p:nvSpPr>
        <p:spPr>
          <a:xfrm>
            <a:off x="3818000" y="3196850"/>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Research</a:t>
            </a:r>
            <a:endParaRPr b="1">
              <a:latin typeface="Lato"/>
              <a:ea typeface="Lato"/>
              <a:cs typeface="Lato"/>
              <a:sym typeface="Lato"/>
            </a:endParaRPr>
          </a:p>
        </p:txBody>
      </p:sp>
      <p:sp>
        <p:nvSpPr>
          <p:cNvPr id="554" name="Shape 554"/>
          <p:cNvSpPr/>
          <p:nvPr/>
        </p:nvSpPr>
        <p:spPr>
          <a:xfrm>
            <a:off x="3818000" y="37948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Personal</a:t>
            </a:r>
            <a:endParaRPr b="1">
              <a:latin typeface="Lato"/>
              <a:ea typeface="Lato"/>
              <a:cs typeface="Lato"/>
              <a:sym typeface="Lato"/>
            </a:endParaRPr>
          </a:p>
        </p:txBody>
      </p:sp>
      <p:sp>
        <p:nvSpPr>
          <p:cNvPr id="555" name="Shape 555"/>
          <p:cNvSpPr/>
          <p:nvPr/>
        </p:nvSpPr>
        <p:spPr>
          <a:xfrm>
            <a:off x="4624500"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About</a:t>
            </a:r>
            <a:endParaRPr b="1">
              <a:latin typeface="Lato"/>
              <a:ea typeface="Lato"/>
              <a:cs typeface="Lato"/>
              <a:sym typeface="Lato"/>
            </a:endParaRPr>
          </a:p>
        </p:txBody>
      </p:sp>
      <p:sp>
        <p:nvSpPr>
          <p:cNvPr id="556" name="Shape 556"/>
          <p:cNvSpPr/>
          <p:nvPr/>
        </p:nvSpPr>
        <p:spPr>
          <a:xfrm>
            <a:off x="6303575"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Contact</a:t>
            </a:r>
            <a:endParaRPr b="1">
              <a:latin typeface="Lato"/>
              <a:ea typeface="Lato"/>
              <a:cs typeface="Lato"/>
              <a:sym typeface="Lato"/>
            </a:endParaRPr>
          </a:p>
        </p:txBody>
      </p:sp>
      <p:cxnSp>
        <p:nvCxnSpPr>
          <p:cNvPr id="557" name="Shape 557"/>
          <p:cNvCxnSpPr>
            <a:stCxn id="549" idx="2"/>
            <a:endCxn id="551" idx="0"/>
          </p:cNvCxnSpPr>
          <p:nvPr/>
        </p:nvCxnSpPr>
        <p:spPr>
          <a:xfrm rot="5400000">
            <a:off x="3943100" y="1317675"/>
            <a:ext cx="256800" cy="8727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58" name="Shape 558"/>
          <p:cNvCxnSpPr>
            <a:stCxn id="550" idx="0"/>
            <a:endCxn id="549" idx="2"/>
          </p:cNvCxnSpPr>
          <p:nvPr/>
        </p:nvCxnSpPr>
        <p:spPr>
          <a:xfrm rot="-5400000">
            <a:off x="3103850" y="478125"/>
            <a:ext cx="256500" cy="25518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59" name="Shape 559"/>
          <p:cNvCxnSpPr>
            <a:stCxn id="549" idx="2"/>
            <a:endCxn id="555" idx="0"/>
          </p:cNvCxnSpPr>
          <p:nvPr/>
        </p:nvCxnSpPr>
        <p:spPr>
          <a:xfrm flipH="1" rot="-5400000">
            <a:off x="4782650" y="1350825"/>
            <a:ext cx="256800" cy="8064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60" name="Shape 560"/>
          <p:cNvCxnSpPr>
            <a:stCxn id="549" idx="2"/>
            <a:endCxn id="556" idx="0"/>
          </p:cNvCxnSpPr>
          <p:nvPr/>
        </p:nvCxnSpPr>
        <p:spPr>
          <a:xfrm flipH="1" rot="-5400000">
            <a:off x="5622200" y="511275"/>
            <a:ext cx="256800" cy="24855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61" name="Shape 561"/>
          <p:cNvCxnSpPr>
            <a:stCxn id="551" idx="2"/>
            <a:endCxn id="552" idx="1"/>
          </p:cNvCxnSpPr>
          <p:nvPr/>
        </p:nvCxnSpPr>
        <p:spPr>
          <a:xfrm flipH="1" rot="-5400000">
            <a:off x="3483325" y="2494125"/>
            <a:ext cx="486600" cy="182700"/>
          </a:xfrm>
          <a:prstGeom prst="bentConnector2">
            <a:avLst/>
          </a:prstGeom>
          <a:noFill/>
          <a:ln cap="flat" cmpd="sng" w="9525">
            <a:solidFill>
              <a:srgbClr val="F4CCCC"/>
            </a:solidFill>
            <a:prstDash val="solid"/>
            <a:round/>
            <a:headEnd len="med" w="med" type="none"/>
            <a:tailEnd len="med" w="med" type="none"/>
          </a:ln>
        </p:spPr>
      </p:cxnSp>
      <p:cxnSp>
        <p:nvCxnSpPr>
          <p:cNvPr id="562" name="Shape 562"/>
          <p:cNvCxnSpPr>
            <a:stCxn id="551" idx="2"/>
            <a:endCxn id="553" idx="1"/>
          </p:cNvCxnSpPr>
          <p:nvPr/>
        </p:nvCxnSpPr>
        <p:spPr>
          <a:xfrm flipH="1" rot="-5400000">
            <a:off x="3184375" y="2793075"/>
            <a:ext cx="1084500" cy="182700"/>
          </a:xfrm>
          <a:prstGeom prst="bentConnector2">
            <a:avLst/>
          </a:prstGeom>
          <a:noFill/>
          <a:ln cap="flat" cmpd="sng" w="9525">
            <a:solidFill>
              <a:srgbClr val="F4CCCC"/>
            </a:solidFill>
            <a:prstDash val="solid"/>
            <a:round/>
            <a:headEnd len="med" w="med" type="none"/>
            <a:tailEnd len="med" w="med" type="none"/>
          </a:ln>
        </p:spPr>
      </p:cxnSp>
      <p:cxnSp>
        <p:nvCxnSpPr>
          <p:cNvPr id="563" name="Shape 563"/>
          <p:cNvCxnSpPr>
            <a:stCxn id="551" idx="2"/>
            <a:endCxn id="554" idx="1"/>
          </p:cNvCxnSpPr>
          <p:nvPr/>
        </p:nvCxnSpPr>
        <p:spPr>
          <a:xfrm flipH="1" rot="-5400000">
            <a:off x="2885275" y="3092175"/>
            <a:ext cx="1682700" cy="182700"/>
          </a:xfrm>
          <a:prstGeom prst="bentConnector2">
            <a:avLst/>
          </a:prstGeom>
          <a:noFill/>
          <a:ln cap="flat" cmpd="sng" w="9525">
            <a:solidFill>
              <a:srgbClr val="F4CCCC"/>
            </a:solidFill>
            <a:prstDash val="solid"/>
            <a:round/>
            <a:headEnd len="med" w="med" type="none"/>
            <a:tailEnd len="med" w="med" type="none"/>
          </a:ln>
        </p:spPr>
      </p:cxnSp>
      <p:sp>
        <p:nvSpPr>
          <p:cNvPr id="564" name="Shape 564"/>
          <p:cNvSpPr txBox="1"/>
          <p:nvPr/>
        </p:nvSpPr>
        <p:spPr>
          <a:xfrm>
            <a:off x="1202200" y="2490025"/>
            <a:ext cx="1679100" cy="748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Two featured projects and images</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a:spcBef>
                <a:spcPts val="0"/>
              </a:spcBef>
              <a:spcAft>
                <a:spcPts val="0"/>
              </a:spcAft>
              <a:buNone/>
            </a:pPr>
            <a:r>
              <a:rPr lang="en" sz="1200">
                <a:latin typeface="Lato"/>
                <a:ea typeface="Lato"/>
                <a:cs typeface="Lato"/>
                <a:sym typeface="Lato"/>
              </a:rPr>
              <a:t>Three smaller projects and images</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a:spcBef>
                <a:spcPts val="0"/>
              </a:spcBef>
              <a:spcAft>
                <a:spcPts val="0"/>
              </a:spcAft>
              <a:buNone/>
            </a:pPr>
            <a:r>
              <a:rPr lang="en" sz="1200">
                <a:latin typeface="Lato"/>
                <a:ea typeface="Lato"/>
                <a:cs typeface="Lato"/>
                <a:sym typeface="Lato"/>
              </a:rPr>
              <a:t>Codepens</a:t>
            </a:r>
            <a:endParaRPr sz="1200">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structure</a:t>
            </a:r>
            <a:endParaRPr b="1">
              <a:latin typeface="Roboto Mono"/>
              <a:ea typeface="Roboto Mono"/>
              <a:cs typeface="Roboto Mono"/>
              <a:sym typeface="Roboto Mono"/>
            </a:endParaRPr>
          </a:p>
        </p:txBody>
      </p:sp>
      <p:sp>
        <p:nvSpPr>
          <p:cNvPr id="570" name="Shape 570"/>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73" name="Shape 573"/>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
        <p:nvSpPr>
          <p:cNvPr id="574" name="Shape 574"/>
          <p:cNvSpPr/>
          <p:nvPr/>
        </p:nvSpPr>
        <p:spPr>
          <a:xfrm>
            <a:off x="3818000" y="116572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Home</a:t>
            </a:r>
            <a:endParaRPr b="1">
              <a:latin typeface="Lato"/>
              <a:ea typeface="Lato"/>
              <a:cs typeface="Lato"/>
              <a:sym typeface="Lato"/>
            </a:endParaRPr>
          </a:p>
        </p:txBody>
      </p:sp>
      <p:sp>
        <p:nvSpPr>
          <p:cNvPr id="575" name="Shape 575"/>
          <p:cNvSpPr/>
          <p:nvPr/>
        </p:nvSpPr>
        <p:spPr>
          <a:xfrm>
            <a:off x="1266350"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Portfolio</a:t>
            </a:r>
            <a:endParaRPr b="1">
              <a:latin typeface="Lato"/>
              <a:ea typeface="Lato"/>
              <a:cs typeface="Lato"/>
              <a:sym typeface="Lato"/>
            </a:endParaRPr>
          </a:p>
        </p:txBody>
      </p:sp>
      <p:sp>
        <p:nvSpPr>
          <p:cNvPr id="576" name="Shape 576"/>
          <p:cNvSpPr/>
          <p:nvPr/>
        </p:nvSpPr>
        <p:spPr>
          <a:xfrm>
            <a:off x="2945425" y="18822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Blog</a:t>
            </a:r>
            <a:endParaRPr b="1">
              <a:latin typeface="Lato"/>
              <a:ea typeface="Lato"/>
              <a:cs typeface="Lato"/>
              <a:sym typeface="Lato"/>
            </a:endParaRPr>
          </a:p>
        </p:txBody>
      </p:sp>
      <p:sp>
        <p:nvSpPr>
          <p:cNvPr id="577" name="Shape 577"/>
          <p:cNvSpPr/>
          <p:nvPr/>
        </p:nvSpPr>
        <p:spPr>
          <a:xfrm>
            <a:off x="3818000" y="259882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Tech</a:t>
            </a:r>
            <a:endParaRPr b="1">
              <a:latin typeface="Lato"/>
              <a:ea typeface="Lato"/>
              <a:cs typeface="Lato"/>
              <a:sym typeface="Lato"/>
            </a:endParaRPr>
          </a:p>
        </p:txBody>
      </p:sp>
      <p:sp>
        <p:nvSpPr>
          <p:cNvPr id="578" name="Shape 578"/>
          <p:cNvSpPr/>
          <p:nvPr/>
        </p:nvSpPr>
        <p:spPr>
          <a:xfrm>
            <a:off x="3818000" y="3196850"/>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Research</a:t>
            </a:r>
            <a:endParaRPr b="1">
              <a:latin typeface="Lato"/>
              <a:ea typeface="Lato"/>
              <a:cs typeface="Lato"/>
              <a:sym typeface="Lato"/>
            </a:endParaRPr>
          </a:p>
        </p:txBody>
      </p:sp>
      <p:sp>
        <p:nvSpPr>
          <p:cNvPr id="579" name="Shape 579"/>
          <p:cNvSpPr/>
          <p:nvPr/>
        </p:nvSpPr>
        <p:spPr>
          <a:xfrm>
            <a:off x="3818000" y="37948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Personal</a:t>
            </a:r>
            <a:endParaRPr b="1">
              <a:latin typeface="Lato"/>
              <a:ea typeface="Lato"/>
              <a:cs typeface="Lato"/>
              <a:sym typeface="Lato"/>
            </a:endParaRPr>
          </a:p>
        </p:txBody>
      </p:sp>
      <p:sp>
        <p:nvSpPr>
          <p:cNvPr id="580" name="Shape 580"/>
          <p:cNvSpPr/>
          <p:nvPr/>
        </p:nvSpPr>
        <p:spPr>
          <a:xfrm>
            <a:off x="4624500"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About</a:t>
            </a:r>
            <a:endParaRPr b="1">
              <a:latin typeface="Lato"/>
              <a:ea typeface="Lato"/>
              <a:cs typeface="Lato"/>
              <a:sym typeface="Lato"/>
            </a:endParaRPr>
          </a:p>
        </p:txBody>
      </p:sp>
      <p:sp>
        <p:nvSpPr>
          <p:cNvPr id="581" name="Shape 581"/>
          <p:cNvSpPr/>
          <p:nvPr/>
        </p:nvSpPr>
        <p:spPr>
          <a:xfrm>
            <a:off x="6303575"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Contact</a:t>
            </a:r>
            <a:endParaRPr b="1">
              <a:latin typeface="Lato"/>
              <a:ea typeface="Lato"/>
              <a:cs typeface="Lato"/>
              <a:sym typeface="Lato"/>
            </a:endParaRPr>
          </a:p>
        </p:txBody>
      </p:sp>
      <p:cxnSp>
        <p:nvCxnSpPr>
          <p:cNvPr id="582" name="Shape 582"/>
          <p:cNvCxnSpPr>
            <a:stCxn id="574" idx="2"/>
            <a:endCxn id="576" idx="0"/>
          </p:cNvCxnSpPr>
          <p:nvPr/>
        </p:nvCxnSpPr>
        <p:spPr>
          <a:xfrm rot="5400000">
            <a:off x="3943100" y="1317675"/>
            <a:ext cx="256800" cy="8727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83" name="Shape 583"/>
          <p:cNvCxnSpPr>
            <a:stCxn id="575" idx="0"/>
            <a:endCxn id="574" idx="2"/>
          </p:cNvCxnSpPr>
          <p:nvPr/>
        </p:nvCxnSpPr>
        <p:spPr>
          <a:xfrm rot="-5400000">
            <a:off x="3103850" y="478125"/>
            <a:ext cx="256500" cy="25518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84" name="Shape 584"/>
          <p:cNvCxnSpPr>
            <a:stCxn id="574" idx="2"/>
            <a:endCxn id="580" idx="0"/>
          </p:cNvCxnSpPr>
          <p:nvPr/>
        </p:nvCxnSpPr>
        <p:spPr>
          <a:xfrm flipH="1" rot="-5400000">
            <a:off x="4782650" y="1350825"/>
            <a:ext cx="256800" cy="8064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85" name="Shape 585"/>
          <p:cNvCxnSpPr>
            <a:stCxn id="574" idx="2"/>
            <a:endCxn id="581" idx="0"/>
          </p:cNvCxnSpPr>
          <p:nvPr/>
        </p:nvCxnSpPr>
        <p:spPr>
          <a:xfrm flipH="1" rot="-5400000">
            <a:off x="5622200" y="511275"/>
            <a:ext cx="256800" cy="24855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586" name="Shape 586"/>
          <p:cNvCxnSpPr>
            <a:stCxn id="576" idx="2"/>
            <a:endCxn id="577" idx="1"/>
          </p:cNvCxnSpPr>
          <p:nvPr/>
        </p:nvCxnSpPr>
        <p:spPr>
          <a:xfrm flipH="1" rot="-5400000">
            <a:off x="3483325" y="2494125"/>
            <a:ext cx="486600" cy="182700"/>
          </a:xfrm>
          <a:prstGeom prst="bentConnector2">
            <a:avLst/>
          </a:prstGeom>
          <a:noFill/>
          <a:ln cap="flat" cmpd="sng" w="9525">
            <a:solidFill>
              <a:srgbClr val="F4CCCC"/>
            </a:solidFill>
            <a:prstDash val="solid"/>
            <a:round/>
            <a:headEnd len="med" w="med" type="none"/>
            <a:tailEnd len="med" w="med" type="none"/>
          </a:ln>
        </p:spPr>
      </p:cxnSp>
      <p:cxnSp>
        <p:nvCxnSpPr>
          <p:cNvPr id="587" name="Shape 587"/>
          <p:cNvCxnSpPr>
            <a:stCxn id="576" idx="2"/>
            <a:endCxn id="578" idx="1"/>
          </p:cNvCxnSpPr>
          <p:nvPr/>
        </p:nvCxnSpPr>
        <p:spPr>
          <a:xfrm flipH="1" rot="-5400000">
            <a:off x="3184375" y="2793075"/>
            <a:ext cx="1084500" cy="182700"/>
          </a:xfrm>
          <a:prstGeom prst="bentConnector2">
            <a:avLst/>
          </a:prstGeom>
          <a:noFill/>
          <a:ln cap="flat" cmpd="sng" w="9525">
            <a:solidFill>
              <a:srgbClr val="F4CCCC"/>
            </a:solidFill>
            <a:prstDash val="solid"/>
            <a:round/>
            <a:headEnd len="med" w="med" type="none"/>
            <a:tailEnd len="med" w="med" type="none"/>
          </a:ln>
        </p:spPr>
      </p:cxnSp>
      <p:cxnSp>
        <p:nvCxnSpPr>
          <p:cNvPr id="588" name="Shape 588"/>
          <p:cNvCxnSpPr>
            <a:stCxn id="576" idx="2"/>
            <a:endCxn id="579" idx="1"/>
          </p:cNvCxnSpPr>
          <p:nvPr/>
        </p:nvCxnSpPr>
        <p:spPr>
          <a:xfrm flipH="1" rot="-5400000">
            <a:off x="2885275" y="3092175"/>
            <a:ext cx="1682700" cy="182700"/>
          </a:xfrm>
          <a:prstGeom prst="bentConnector2">
            <a:avLst/>
          </a:prstGeom>
          <a:noFill/>
          <a:ln cap="flat" cmpd="sng" w="9525">
            <a:solidFill>
              <a:srgbClr val="F4CCCC"/>
            </a:solidFill>
            <a:prstDash val="solid"/>
            <a:round/>
            <a:headEnd len="med" w="med" type="none"/>
            <a:tailEnd len="med" w="med" type="none"/>
          </a:ln>
        </p:spPr>
      </p:cxnSp>
      <p:sp>
        <p:nvSpPr>
          <p:cNvPr id="589" name="Shape 589"/>
          <p:cNvSpPr txBox="1"/>
          <p:nvPr/>
        </p:nvSpPr>
        <p:spPr>
          <a:xfrm>
            <a:off x="1854575" y="2531175"/>
            <a:ext cx="1679100" cy="130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Featured image of post and short description</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rtl="0">
              <a:spcBef>
                <a:spcPts val="0"/>
              </a:spcBef>
              <a:spcAft>
                <a:spcPts val="0"/>
              </a:spcAft>
              <a:buNone/>
            </a:pPr>
            <a:r>
              <a:rPr lang="en" sz="1200">
                <a:latin typeface="Lato"/>
                <a:ea typeface="Lato"/>
                <a:cs typeface="Lato"/>
                <a:sym typeface="Lato"/>
              </a:rPr>
              <a:t>6 posts per page</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Requirements</a:t>
            </a:r>
            <a:endParaRPr b="1">
              <a:latin typeface="Roboto Mono"/>
              <a:ea typeface="Roboto Mono"/>
              <a:cs typeface="Roboto Mono"/>
              <a:sym typeface="Roboto Mono"/>
            </a:endParaRPr>
          </a:p>
        </p:txBody>
      </p:sp>
      <p:sp>
        <p:nvSpPr>
          <p:cNvPr id="146" name="Shape 146"/>
          <p:cNvSpPr txBox="1"/>
          <p:nvPr>
            <p:ph idx="1" type="body"/>
          </p:nvPr>
        </p:nvSpPr>
        <p:spPr>
          <a:xfrm>
            <a:off x="405950" y="1756075"/>
            <a:ext cx="8426400" cy="26085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Knowledge of HTML and CSS</a:t>
            </a:r>
            <a:endParaRPr/>
          </a:p>
          <a:p>
            <a:pPr indent="-342900" lvl="0" marL="457200" rtl="0">
              <a:lnSpc>
                <a:spcPct val="150000"/>
              </a:lnSpc>
              <a:spcBef>
                <a:spcPts val="0"/>
              </a:spcBef>
              <a:spcAft>
                <a:spcPts val="0"/>
              </a:spcAft>
              <a:buSzPts val="1800"/>
              <a:buChar char="●"/>
            </a:pPr>
            <a:r>
              <a:rPr lang="en"/>
              <a:t>Beginners knowledge of PHP</a:t>
            </a:r>
            <a:endParaRPr/>
          </a:p>
          <a:p>
            <a:pPr indent="-342900" lvl="0" marL="457200" rtl="0">
              <a:lnSpc>
                <a:spcPct val="150000"/>
              </a:lnSpc>
              <a:spcBef>
                <a:spcPts val="0"/>
              </a:spcBef>
              <a:spcAft>
                <a:spcPts val="0"/>
              </a:spcAft>
              <a:buSzPts val="1800"/>
              <a:buChar char="●"/>
            </a:pPr>
            <a:r>
              <a:rPr lang="en"/>
              <a:t>Self hosted web domain</a:t>
            </a:r>
            <a:endParaRPr/>
          </a:p>
          <a:p>
            <a:pPr indent="-342900" lvl="0" marL="457200" rtl="0">
              <a:lnSpc>
                <a:spcPct val="150000"/>
              </a:lnSpc>
              <a:spcBef>
                <a:spcPts val="0"/>
              </a:spcBef>
              <a:spcAft>
                <a:spcPts val="0"/>
              </a:spcAft>
              <a:buSzPts val="1800"/>
              <a:buChar char="●"/>
            </a:pPr>
            <a:r>
              <a:rPr lang="en"/>
              <a:t>FTP software (Filezilla, Cyberduck, Fetch..etc)</a:t>
            </a:r>
            <a:endParaRPr/>
          </a:p>
        </p:txBody>
      </p:sp>
      <p:sp>
        <p:nvSpPr>
          <p:cNvPr id="147" name="Shape 14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0" name="Shape 150"/>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Shape 5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Define your structure</a:t>
            </a:r>
            <a:endParaRPr b="1">
              <a:latin typeface="Roboto Mono"/>
              <a:ea typeface="Roboto Mono"/>
              <a:cs typeface="Roboto Mono"/>
              <a:sym typeface="Roboto Mono"/>
            </a:endParaRPr>
          </a:p>
        </p:txBody>
      </p:sp>
      <p:sp>
        <p:nvSpPr>
          <p:cNvPr id="595" name="Shape 595"/>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6" name="Shape 596"/>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7" name="Shape 597"/>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598" name="Shape 598"/>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sp>
        <p:nvSpPr>
          <p:cNvPr id="599" name="Shape 599"/>
          <p:cNvSpPr/>
          <p:nvPr/>
        </p:nvSpPr>
        <p:spPr>
          <a:xfrm>
            <a:off x="3818000" y="116572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Home</a:t>
            </a:r>
            <a:endParaRPr b="1">
              <a:latin typeface="Lato"/>
              <a:ea typeface="Lato"/>
              <a:cs typeface="Lato"/>
              <a:sym typeface="Lato"/>
            </a:endParaRPr>
          </a:p>
        </p:txBody>
      </p:sp>
      <p:sp>
        <p:nvSpPr>
          <p:cNvPr id="600" name="Shape 600"/>
          <p:cNvSpPr/>
          <p:nvPr/>
        </p:nvSpPr>
        <p:spPr>
          <a:xfrm>
            <a:off x="1266350"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Portfolio</a:t>
            </a:r>
            <a:endParaRPr b="1">
              <a:latin typeface="Lato"/>
              <a:ea typeface="Lato"/>
              <a:cs typeface="Lato"/>
              <a:sym typeface="Lato"/>
            </a:endParaRPr>
          </a:p>
        </p:txBody>
      </p:sp>
      <p:sp>
        <p:nvSpPr>
          <p:cNvPr id="601" name="Shape 601"/>
          <p:cNvSpPr/>
          <p:nvPr/>
        </p:nvSpPr>
        <p:spPr>
          <a:xfrm>
            <a:off x="2945425"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Blog</a:t>
            </a:r>
            <a:endParaRPr b="1">
              <a:latin typeface="Lato"/>
              <a:ea typeface="Lato"/>
              <a:cs typeface="Lato"/>
              <a:sym typeface="Lato"/>
            </a:endParaRPr>
          </a:p>
        </p:txBody>
      </p:sp>
      <p:sp>
        <p:nvSpPr>
          <p:cNvPr id="602" name="Shape 602"/>
          <p:cNvSpPr/>
          <p:nvPr/>
        </p:nvSpPr>
        <p:spPr>
          <a:xfrm>
            <a:off x="3818000" y="259882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Tech</a:t>
            </a:r>
            <a:endParaRPr b="1">
              <a:latin typeface="Lato"/>
              <a:ea typeface="Lato"/>
              <a:cs typeface="Lato"/>
              <a:sym typeface="Lato"/>
            </a:endParaRPr>
          </a:p>
        </p:txBody>
      </p:sp>
      <p:sp>
        <p:nvSpPr>
          <p:cNvPr id="603" name="Shape 603"/>
          <p:cNvSpPr/>
          <p:nvPr/>
        </p:nvSpPr>
        <p:spPr>
          <a:xfrm>
            <a:off x="3818000" y="3196850"/>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Research</a:t>
            </a:r>
            <a:endParaRPr b="1">
              <a:latin typeface="Lato"/>
              <a:ea typeface="Lato"/>
              <a:cs typeface="Lato"/>
              <a:sym typeface="Lato"/>
            </a:endParaRPr>
          </a:p>
        </p:txBody>
      </p:sp>
      <p:sp>
        <p:nvSpPr>
          <p:cNvPr id="604" name="Shape 604"/>
          <p:cNvSpPr/>
          <p:nvPr/>
        </p:nvSpPr>
        <p:spPr>
          <a:xfrm>
            <a:off x="3818000" y="3794875"/>
            <a:ext cx="1379700" cy="459900"/>
          </a:xfrm>
          <a:prstGeom prst="rect">
            <a:avLst/>
          </a:prstGeom>
          <a:solidFill>
            <a:schemeClr val="lt1"/>
          </a:solidFill>
          <a:ln cap="flat" cmpd="sng" w="38100">
            <a:solidFill>
              <a:srgbClr val="FF3C7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Personal</a:t>
            </a:r>
            <a:endParaRPr b="1">
              <a:latin typeface="Lato"/>
              <a:ea typeface="Lato"/>
              <a:cs typeface="Lato"/>
              <a:sym typeface="Lato"/>
            </a:endParaRPr>
          </a:p>
        </p:txBody>
      </p:sp>
      <p:sp>
        <p:nvSpPr>
          <p:cNvPr id="605" name="Shape 605"/>
          <p:cNvSpPr/>
          <p:nvPr/>
        </p:nvSpPr>
        <p:spPr>
          <a:xfrm>
            <a:off x="4624500"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About</a:t>
            </a:r>
            <a:endParaRPr b="1">
              <a:latin typeface="Lato"/>
              <a:ea typeface="Lato"/>
              <a:cs typeface="Lato"/>
              <a:sym typeface="Lato"/>
            </a:endParaRPr>
          </a:p>
        </p:txBody>
      </p:sp>
      <p:sp>
        <p:nvSpPr>
          <p:cNvPr id="606" name="Shape 606"/>
          <p:cNvSpPr/>
          <p:nvPr/>
        </p:nvSpPr>
        <p:spPr>
          <a:xfrm>
            <a:off x="6303575" y="1882275"/>
            <a:ext cx="1379700" cy="459900"/>
          </a:xfrm>
          <a:prstGeom prst="rect">
            <a:avLst/>
          </a:prstGeom>
          <a:solidFill>
            <a:schemeClr val="lt1"/>
          </a:solidFill>
          <a:ln cap="flat" cmpd="sng" w="38100">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Lato"/>
                <a:ea typeface="Lato"/>
                <a:cs typeface="Lato"/>
                <a:sym typeface="Lato"/>
              </a:rPr>
              <a:t>Contact</a:t>
            </a:r>
            <a:endParaRPr b="1">
              <a:latin typeface="Lato"/>
              <a:ea typeface="Lato"/>
              <a:cs typeface="Lato"/>
              <a:sym typeface="Lato"/>
            </a:endParaRPr>
          </a:p>
        </p:txBody>
      </p:sp>
      <p:cxnSp>
        <p:nvCxnSpPr>
          <p:cNvPr id="607" name="Shape 607"/>
          <p:cNvCxnSpPr>
            <a:stCxn id="599" idx="2"/>
            <a:endCxn id="601" idx="0"/>
          </p:cNvCxnSpPr>
          <p:nvPr/>
        </p:nvCxnSpPr>
        <p:spPr>
          <a:xfrm rot="5400000">
            <a:off x="3943100" y="1317675"/>
            <a:ext cx="256800" cy="8727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608" name="Shape 608"/>
          <p:cNvCxnSpPr>
            <a:stCxn id="600" idx="0"/>
            <a:endCxn id="599" idx="2"/>
          </p:cNvCxnSpPr>
          <p:nvPr/>
        </p:nvCxnSpPr>
        <p:spPr>
          <a:xfrm rot="-5400000">
            <a:off x="3103850" y="478125"/>
            <a:ext cx="256500" cy="25518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609" name="Shape 609"/>
          <p:cNvCxnSpPr>
            <a:stCxn id="599" idx="2"/>
            <a:endCxn id="605" idx="0"/>
          </p:cNvCxnSpPr>
          <p:nvPr/>
        </p:nvCxnSpPr>
        <p:spPr>
          <a:xfrm flipH="1" rot="-5400000">
            <a:off x="4782650" y="1350825"/>
            <a:ext cx="256800" cy="8064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610" name="Shape 610"/>
          <p:cNvCxnSpPr>
            <a:stCxn id="599" idx="2"/>
            <a:endCxn id="606" idx="0"/>
          </p:cNvCxnSpPr>
          <p:nvPr/>
        </p:nvCxnSpPr>
        <p:spPr>
          <a:xfrm flipH="1" rot="-5400000">
            <a:off x="5622200" y="511275"/>
            <a:ext cx="256800" cy="2485500"/>
          </a:xfrm>
          <a:prstGeom prst="bentConnector3">
            <a:avLst>
              <a:gd fmla="val 49971" name="adj1"/>
            </a:avLst>
          </a:prstGeom>
          <a:noFill/>
          <a:ln cap="flat" cmpd="sng" w="9525">
            <a:solidFill>
              <a:srgbClr val="F4CCCC"/>
            </a:solidFill>
            <a:prstDash val="solid"/>
            <a:round/>
            <a:headEnd len="med" w="med" type="none"/>
            <a:tailEnd len="med" w="med" type="none"/>
          </a:ln>
        </p:spPr>
      </p:cxnSp>
      <p:cxnSp>
        <p:nvCxnSpPr>
          <p:cNvPr id="611" name="Shape 611"/>
          <p:cNvCxnSpPr>
            <a:stCxn id="601" idx="2"/>
            <a:endCxn id="602" idx="1"/>
          </p:cNvCxnSpPr>
          <p:nvPr/>
        </p:nvCxnSpPr>
        <p:spPr>
          <a:xfrm flipH="1" rot="-5400000">
            <a:off x="3483325" y="2494125"/>
            <a:ext cx="486600" cy="182700"/>
          </a:xfrm>
          <a:prstGeom prst="bentConnector2">
            <a:avLst/>
          </a:prstGeom>
          <a:noFill/>
          <a:ln cap="flat" cmpd="sng" w="9525">
            <a:solidFill>
              <a:srgbClr val="F4CCCC"/>
            </a:solidFill>
            <a:prstDash val="solid"/>
            <a:round/>
            <a:headEnd len="med" w="med" type="none"/>
            <a:tailEnd len="med" w="med" type="none"/>
          </a:ln>
        </p:spPr>
      </p:cxnSp>
      <p:cxnSp>
        <p:nvCxnSpPr>
          <p:cNvPr id="612" name="Shape 612"/>
          <p:cNvCxnSpPr>
            <a:stCxn id="601" idx="2"/>
            <a:endCxn id="603" idx="1"/>
          </p:cNvCxnSpPr>
          <p:nvPr/>
        </p:nvCxnSpPr>
        <p:spPr>
          <a:xfrm flipH="1" rot="-5400000">
            <a:off x="3184375" y="2793075"/>
            <a:ext cx="1084500" cy="182700"/>
          </a:xfrm>
          <a:prstGeom prst="bentConnector2">
            <a:avLst/>
          </a:prstGeom>
          <a:noFill/>
          <a:ln cap="flat" cmpd="sng" w="9525">
            <a:solidFill>
              <a:srgbClr val="F4CCCC"/>
            </a:solidFill>
            <a:prstDash val="solid"/>
            <a:round/>
            <a:headEnd len="med" w="med" type="none"/>
            <a:tailEnd len="med" w="med" type="none"/>
          </a:ln>
        </p:spPr>
      </p:cxnSp>
      <p:cxnSp>
        <p:nvCxnSpPr>
          <p:cNvPr id="613" name="Shape 613"/>
          <p:cNvCxnSpPr>
            <a:stCxn id="601" idx="2"/>
            <a:endCxn id="604" idx="1"/>
          </p:cNvCxnSpPr>
          <p:nvPr/>
        </p:nvCxnSpPr>
        <p:spPr>
          <a:xfrm flipH="1" rot="-5400000">
            <a:off x="2885275" y="3092175"/>
            <a:ext cx="1682700" cy="182700"/>
          </a:xfrm>
          <a:prstGeom prst="bentConnector2">
            <a:avLst/>
          </a:prstGeom>
          <a:noFill/>
          <a:ln cap="flat" cmpd="sng" w="9525">
            <a:solidFill>
              <a:srgbClr val="F4CCCC"/>
            </a:solidFill>
            <a:prstDash val="solid"/>
            <a:round/>
            <a:headEnd len="med" w="med" type="none"/>
            <a:tailEnd len="med" w="med" type="none"/>
          </a:ln>
        </p:spPr>
      </p:cxnSp>
      <p:sp>
        <p:nvSpPr>
          <p:cNvPr id="614" name="Shape 614"/>
          <p:cNvSpPr txBox="1"/>
          <p:nvPr/>
        </p:nvSpPr>
        <p:spPr>
          <a:xfrm>
            <a:off x="5314250" y="2598825"/>
            <a:ext cx="1679100" cy="1304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Title</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a:spcBef>
                <a:spcPts val="0"/>
              </a:spcBef>
              <a:spcAft>
                <a:spcPts val="0"/>
              </a:spcAft>
              <a:buNone/>
            </a:pPr>
            <a:r>
              <a:rPr lang="en" sz="1200">
                <a:latin typeface="Lato"/>
                <a:ea typeface="Lato"/>
                <a:cs typeface="Lato"/>
                <a:sym typeface="Lato"/>
              </a:rPr>
              <a:t>Date posted</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a:spcBef>
                <a:spcPts val="0"/>
              </a:spcBef>
              <a:spcAft>
                <a:spcPts val="0"/>
              </a:spcAft>
              <a:buNone/>
            </a:pPr>
            <a:r>
              <a:rPr lang="en" sz="1200">
                <a:latin typeface="Lato"/>
                <a:ea typeface="Lato"/>
                <a:cs typeface="Lato"/>
                <a:sym typeface="Lato"/>
              </a:rPr>
              <a:t>Article</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a:spcBef>
                <a:spcPts val="0"/>
              </a:spcBef>
              <a:spcAft>
                <a:spcPts val="0"/>
              </a:spcAft>
              <a:buNone/>
            </a:pPr>
            <a:r>
              <a:rPr lang="en" sz="1200">
                <a:latin typeface="Lato"/>
                <a:ea typeface="Lato"/>
                <a:cs typeface="Lato"/>
                <a:sym typeface="Lato"/>
              </a:rPr>
              <a:t>Comments</a:t>
            </a:r>
            <a:endParaRPr sz="1200">
              <a:latin typeface="Lato"/>
              <a:ea typeface="Lato"/>
              <a:cs typeface="Lato"/>
              <a:sym typeface="Lato"/>
            </a:endParaRPr>
          </a:p>
          <a:p>
            <a:pPr indent="0" lvl="0" marL="0">
              <a:spcBef>
                <a:spcPts val="0"/>
              </a:spcBef>
              <a:spcAft>
                <a:spcPts val="0"/>
              </a:spcAft>
              <a:buNone/>
            </a:pPr>
            <a:r>
              <a:t/>
            </a:r>
            <a:endParaRPr sz="1200">
              <a:latin typeface="Lato"/>
              <a:ea typeface="Lato"/>
              <a:cs typeface="Lato"/>
              <a:sym typeface="Lato"/>
            </a:endParaRPr>
          </a:p>
          <a:p>
            <a:pPr indent="0" lvl="0" marL="0" rtl="0">
              <a:spcBef>
                <a:spcPts val="0"/>
              </a:spcBef>
              <a:spcAft>
                <a:spcPts val="0"/>
              </a:spcAft>
              <a:buNone/>
            </a:pPr>
            <a:r>
              <a:rPr lang="en" sz="1200">
                <a:latin typeface="Lato"/>
                <a:ea typeface="Lato"/>
                <a:cs typeface="Lato"/>
                <a:sym typeface="Lato"/>
              </a:rPr>
              <a:t>Sidebar with related posts</a:t>
            </a:r>
            <a:endParaRPr sz="1200">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Shape 6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Wireframing</a:t>
            </a:r>
            <a:endParaRPr b="1">
              <a:latin typeface="Roboto Mono"/>
              <a:ea typeface="Roboto Mono"/>
              <a:cs typeface="Roboto Mono"/>
              <a:sym typeface="Roboto Mono"/>
            </a:endParaRPr>
          </a:p>
        </p:txBody>
      </p:sp>
      <p:sp>
        <p:nvSpPr>
          <p:cNvPr id="620" name="Shape 620"/>
          <p:cNvSpPr txBox="1"/>
          <p:nvPr>
            <p:ph idx="1" type="body"/>
          </p:nvPr>
        </p:nvSpPr>
        <p:spPr>
          <a:xfrm>
            <a:off x="405950" y="1330025"/>
            <a:ext cx="2727900" cy="3034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t/>
            </a:r>
            <a:endParaRPr sz="1400"/>
          </a:p>
          <a:p>
            <a:pPr indent="-317500" lvl="0" marL="457200" rtl="0">
              <a:lnSpc>
                <a:spcPct val="150000"/>
              </a:lnSpc>
              <a:spcBef>
                <a:spcPts val="1600"/>
              </a:spcBef>
              <a:spcAft>
                <a:spcPts val="0"/>
              </a:spcAft>
              <a:buSzPts val="1400"/>
              <a:buChar char="➔"/>
            </a:pPr>
            <a:r>
              <a:rPr lang="en" sz="1400"/>
              <a:t>Header</a:t>
            </a:r>
            <a:endParaRPr sz="1400"/>
          </a:p>
          <a:p>
            <a:pPr indent="-317500" lvl="0" marL="457200" rtl="0">
              <a:lnSpc>
                <a:spcPct val="150000"/>
              </a:lnSpc>
              <a:spcBef>
                <a:spcPts val="0"/>
              </a:spcBef>
              <a:spcAft>
                <a:spcPts val="0"/>
              </a:spcAft>
              <a:buSzPts val="1400"/>
              <a:buChar char="➔"/>
            </a:pPr>
            <a:r>
              <a:rPr lang="en" sz="1400"/>
              <a:t>Navigation</a:t>
            </a:r>
            <a:endParaRPr sz="1400"/>
          </a:p>
          <a:p>
            <a:pPr indent="-317500" lvl="0" marL="457200" rtl="0">
              <a:lnSpc>
                <a:spcPct val="150000"/>
              </a:lnSpc>
              <a:spcBef>
                <a:spcPts val="0"/>
              </a:spcBef>
              <a:spcAft>
                <a:spcPts val="0"/>
              </a:spcAft>
              <a:buSzPts val="1400"/>
              <a:buChar char="➔"/>
            </a:pPr>
            <a:r>
              <a:rPr lang="en" sz="1400"/>
              <a:t>Page Content</a:t>
            </a:r>
            <a:endParaRPr sz="1400"/>
          </a:p>
          <a:p>
            <a:pPr indent="-317500" lvl="0" marL="457200" rtl="0">
              <a:lnSpc>
                <a:spcPct val="150000"/>
              </a:lnSpc>
              <a:spcBef>
                <a:spcPts val="0"/>
              </a:spcBef>
              <a:spcAft>
                <a:spcPts val="0"/>
              </a:spcAft>
              <a:buSzPts val="1400"/>
              <a:buChar char="➔"/>
            </a:pPr>
            <a:r>
              <a:rPr lang="en" sz="1400"/>
              <a:t>Comments</a:t>
            </a:r>
            <a:endParaRPr sz="1400"/>
          </a:p>
          <a:p>
            <a:pPr indent="-317500" lvl="0" marL="457200" rtl="0">
              <a:lnSpc>
                <a:spcPct val="150000"/>
              </a:lnSpc>
              <a:spcBef>
                <a:spcPts val="0"/>
              </a:spcBef>
              <a:spcAft>
                <a:spcPts val="0"/>
              </a:spcAft>
              <a:buSzPts val="1400"/>
              <a:buChar char="➔"/>
            </a:pPr>
            <a:r>
              <a:rPr lang="en" sz="1400"/>
              <a:t>Sidebars/Widgets</a:t>
            </a:r>
            <a:endParaRPr sz="1400"/>
          </a:p>
          <a:p>
            <a:pPr indent="-317500" lvl="0" marL="457200" rtl="0">
              <a:lnSpc>
                <a:spcPct val="150000"/>
              </a:lnSpc>
              <a:spcBef>
                <a:spcPts val="0"/>
              </a:spcBef>
              <a:spcAft>
                <a:spcPts val="0"/>
              </a:spcAft>
              <a:buSzPts val="1400"/>
              <a:buChar char="➔"/>
            </a:pPr>
            <a:r>
              <a:rPr lang="en" sz="1400"/>
              <a:t>Footer</a:t>
            </a:r>
            <a:endParaRPr sz="1400"/>
          </a:p>
        </p:txBody>
      </p:sp>
      <p:sp>
        <p:nvSpPr>
          <p:cNvPr id="621" name="Shape 62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2" name="Shape 62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24" name="Shape 624"/>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25" name="Shape 625"/>
          <p:cNvPicPr preferRelativeResize="0"/>
          <p:nvPr/>
        </p:nvPicPr>
        <p:blipFill>
          <a:blip r:embed="rId3">
            <a:alphaModFix/>
          </a:blip>
          <a:stretch>
            <a:fillRect/>
          </a:stretch>
        </p:blipFill>
        <p:spPr>
          <a:xfrm>
            <a:off x="3180350" y="0"/>
            <a:ext cx="6858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Shape 6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Wireframing</a:t>
            </a:r>
            <a:endParaRPr b="1">
              <a:latin typeface="Roboto Mono"/>
              <a:ea typeface="Roboto Mono"/>
              <a:cs typeface="Roboto Mono"/>
              <a:sym typeface="Roboto Mono"/>
            </a:endParaRPr>
          </a:p>
        </p:txBody>
      </p:sp>
      <p:sp>
        <p:nvSpPr>
          <p:cNvPr id="631" name="Shape 631"/>
          <p:cNvSpPr txBox="1"/>
          <p:nvPr>
            <p:ph idx="1" type="body"/>
          </p:nvPr>
        </p:nvSpPr>
        <p:spPr>
          <a:xfrm>
            <a:off x="405950" y="1330025"/>
            <a:ext cx="2727900" cy="3034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b="1">
              <a:latin typeface="Roboto Mono"/>
              <a:ea typeface="Roboto Mono"/>
              <a:cs typeface="Roboto Mono"/>
              <a:sym typeface="Roboto Mono"/>
            </a:endParaRPr>
          </a:p>
          <a:p>
            <a:pPr indent="-317500" lvl="0" marL="457200" rtl="0">
              <a:lnSpc>
                <a:spcPct val="150000"/>
              </a:lnSpc>
              <a:spcBef>
                <a:spcPts val="1600"/>
              </a:spcBef>
              <a:spcAft>
                <a:spcPts val="0"/>
              </a:spcAft>
              <a:buSzPts val="1400"/>
              <a:buChar char="➔"/>
            </a:pPr>
            <a:r>
              <a:rPr lang="en" sz="1400"/>
              <a:t>Search Bars</a:t>
            </a:r>
            <a:endParaRPr sz="1400"/>
          </a:p>
          <a:p>
            <a:pPr indent="-317500" lvl="0" marL="457200" rtl="0">
              <a:lnSpc>
                <a:spcPct val="150000"/>
              </a:lnSpc>
              <a:spcBef>
                <a:spcPts val="0"/>
              </a:spcBef>
              <a:spcAft>
                <a:spcPts val="0"/>
              </a:spcAft>
              <a:buSzPts val="1400"/>
              <a:buChar char="➔"/>
            </a:pPr>
            <a:r>
              <a:rPr lang="en" sz="1400"/>
              <a:t>Extra features YOU want</a:t>
            </a:r>
            <a:endParaRPr sz="1400"/>
          </a:p>
          <a:p>
            <a:pPr indent="-317500" lvl="0" marL="457200" rtl="0">
              <a:lnSpc>
                <a:spcPct val="150000"/>
              </a:lnSpc>
              <a:spcBef>
                <a:spcPts val="0"/>
              </a:spcBef>
              <a:spcAft>
                <a:spcPts val="0"/>
              </a:spcAft>
              <a:buSzPts val="1400"/>
              <a:buChar char="➔"/>
            </a:pPr>
            <a:r>
              <a:rPr lang="en" sz="1400"/>
              <a:t>Filtering</a:t>
            </a:r>
            <a:endParaRPr sz="1400"/>
          </a:p>
        </p:txBody>
      </p:sp>
      <p:sp>
        <p:nvSpPr>
          <p:cNvPr id="632" name="Shape 63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35" name="Shape 63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36" name="Shape 636"/>
          <p:cNvPicPr preferRelativeResize="0"/>
          <p:nvPr/>
        </p:nvPicPr>
        <p:blipFill>
          <a:blip r:embed="rId3">
            <a:alphaModFix/>
          </a:blip>
          <a:stretch>
            <a:fillRect/>
          </a:stretch>
        </p:blipFill>
        <p:spPr>
          <a:xfrm>
            <a:off x="3255200" y="0"/>
            <a:ext cx="6858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Homepage</a:t>
            </a:r>
            <a:endParaRPr b="1">
              <a:latin typeface="Roboto Mono"/>
              <a:ea typeface="Roboto Mono"/>
              <a:cs typeface="Roboto Mono"/>
              <a:sym typeface="Roboto Mono"/>
            </a:endParaRPr>
          </a:p>
        </p:txBody>
      </p:sp>
      <p:sp>
        <p:nvSpPr>
          <p:cNvPr id="642" name="Shape 64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4" name="Shape 64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45" name="Shape 64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46" name="Shape 646"/>
          <p:cNvPicPr preferRelativeResize="0"/>
          <p:nvPr/>
        </p:nvPicPr>
        <p:blipFill>
          <a:blip r:embed="rId3">
            <a:alphaModFix/>
          </a:blip>
          <a:stretch>
            <a:fillRect/>
          </a:stretch>
        </p:blipFill>
        <p:spPr>
          <a:xfrm>
            <a:off x="4104857" y="0"/>
            <a:ext cx="4987635"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Single Page</a:t>
            </a:r>
            <a:endParaRPr b="1">
              <a:latin typeface="Roboto Mono"/>
              <a:ea typeface="Roboto Mono"/>
              <a:cs typeface="Roboto Mono"/>
              <a:sym typeface="Roboto Mono"/>
            </a:endParaRPr>
          </a:p>
        </p:txBody>
      </p:sp>
      <p:sp>
        <p:nvSpPr>
          <p:cNvPr id="652" name="Shape 65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3" name="Shape 65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55" name="Shape 65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56" name="Shape 656"/>
          <p:cNvPicPr preferRelativeResize="0"/>
          <p:nvPr/>
        </p:nvPicPr>
        <p:blipFill>
          <a:blip r:embed="rId3">
            <a:alphaModFix/>
          </a:blip>
          <a:stretch>
            <a:fillRect/>
          </a:stretch>
        </p:blipFill>
        <p:spPr>
          <a:xfrm>
            <a:off x="3385173" y="-1"/>
            <a:ext cx="5758824" cy="138220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Single Post</a:t>
            </a:r>
            <a:endParaRPr b="1">
              <a:latin typeface="Roboto Mono"/>
              <a:ea typeface="Roboto Mono"/>
              <a:cs typeface="Roboto Mono"/>
              <a:sym typeface="Roboto Mono"/>
            </a:endParaRPr>
          </a:p>
        </p:txBody>
      </p:sp>
      <p:sp>
        <p:nvSpPr>
          <p:cNvPr id="662" name="Shape 66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3" name="Shape 66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65" name="Shape 66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66" name="Shape 666"/>
          <p:cNvPicPr preferRelativeResize="0"/>
          <p:nvPr/>
        </p:nvPicPr>
        <p:blipFill>
          <a:blip r:embed="rId3">
            <a:alphaModFix/>
          </a:blip>
          <a:stretch>
            <a:fillRect/>
          </a:stretch>
        </p:blipFill>
        <p:spPr>
          <a:xfrm>
            <a:off x="3500509" y="-6"/>
            <a:ext cx="5643502" cy="135451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Shape 6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Archive</a:t>
            </a:r>
            <a:endParaRPr b="1">
              <a:latin typeface="Roboto Mono"/>
              <a:ea typeface="Roboto Mono"/>
              <a:cs typeface="Roboto Mono"/>
              <a:sym typeface="Roboto Mono"/>
            </a:endParaRPr>
          </a:p>
        </p:txBody>
      </p:sp>
      <p:sp>
        <p:nvSpPr>
          <p:cNvPr id="672" name="Shape 67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3" name="Shape 67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4" name="Shape 67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75" name="Shape 67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76" name="Shape 676"/>
          <p:cNvPicPr preferRelativeResize="0"/>
          <p:nvPr/>
        </p:nvPicPr>
        <p:blipFill>
          <a:blip r:embed="rId3">
            <a:alphaModFix/>
          </a:blip>
          <a:stretch>
            <a:fillRect/>
          </a:stretch>
        </p:blipFill>
        <p:spPr>
          <a:xfrm>
            <a:off x="3487851" y="3"/>
            <a:ext cx="2790572" cy="113752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Shape 6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Search</a:t>
            </a:r>
            <a:endParaRPr b="1">
              <a:latin typeface="Roboto Mono"/>
              <a:ea typeface="Roboto Mono"/>
              <a:cs typeface="Roboto Mono"/>
              <a:sym typeface="Roboto Mono"/>
            </a:endParaRPr>
          </a:p>
        </p:txBody>
      </p:sp>
      <p:sp>
        <p:nvSpPr>
          <p:cNvPr id="682" name="Shape 68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3" name="Shape 68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Shape 68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85" name="Shape 68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86" name="Shape 686"/>
          <p:cNvPicPr preferRelativeResize="0"/>
          <p:nvPr/>
        </p:nvPicPr>
        <p:blipFill>
          <a:blip r:embed="rId3">
            <a:alphaModFix/>
          </a:blip>
          <a:stretch>
            <a:fillRect/>
          </a:stretch>
        </p:blipFill>
        <p:spPr>
          <a:xfrm>
            <a:off x="3390348" y="0"/>
            <a:ext cx="2218222" cy="67825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404</a:t>
            </a:r>
            <a:endParaRPr b="1">
              <a:latin typeface="Roboto Mono"/>
              <a:ea typeface="Roboto Mono"/>
              <a:cs typeface="Roboto Mono"/>
              <a:sym typeface="Roboto Mono"/>
            </a:endParaRPr>
          </a:p>
        </p:txBody>
      </p:sp>
      <p:sp>
        <p:nvSpPr>
          <p:cNvPr id="692" name="Shape 69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3" name="Shape 69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4" name="Shape 69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695" name="Shape 695"/>
          <p:cNvCxnSpPr/>
          <p:nvPr/>
        </p:nvCxnSpPr>
        <p:spPr>
          <a:xfrm>
            <a:off x="405950" y="1017725"/>
            <a:ext cx="860400" cy="0"/>
          </a:xfrm>
          <a:prstGeom prst="straightConnector1">
            <a:avLst/>
          </a:prstGeom>
          <a:noFill/>
          <a:ln cap="flat" cmpd="sng" w="76200">
            <a:solidFill>
              <a:srgbClr val="2CC7E0"/>
            </a:solidFill>
            <a:prstDash val="solid"/>
            <a:round/>
            <a:headEnd len="med" w="med" type="none"/>
            <a:tailEnd len="med" w="med" type="none"/>
          </a:ln>
        </p:spPr>
      </p:cxnSp>
      <p:pic>
        <p:nvPicPr>
          <p:cNvPr id="696" name="Shape 696"/>
          <p:cNvPicPr preferRelativeResize="0"/>
          <p:nvPr/>
        </p:nvPicPr>
        <p:blipFill>
          <a:blip r:embed="rId3">
            <a:alphaModFix/>
          </a:blip>
          <a:stretch>
            <a:fillRect/>
          </a:stretch>
        </p:blipFill>
        <p:spPr>
          <a:xfrm>
            <a:off x="3091249" y="0"/>
            <a:ext cx="3751803" cy="51435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C7E0"/>
        </a:solidFill>
      </p:bgPr>
    </p:bg>
    <p:spTree>
      <p:nvGrpSpPr>
        <p:cNvPr id="700" name="Shape 700"/>
        <p:cNvGrpSpPr/>
        <p:nvPr/>
      </p:nvGrpSpPr>
      <p:grpSpPr>
        <a:xfrm>
          <a:off x="0" y="0"/>
          <a:ext cx="0" cy="0"/>
          <a:chOff x="0" y="0"/>
          <a:chExt cx="0" cy="0"/>
        </a:xfrm>
      </p:grpSpPr>
      <p:sp>
        <p:nvSpPr>
          <p:cNvPr id="701" name="Shape 701"/>
          <p:cNvSpPr txBox="1"/>
          <p:nvPr>
            <p:ph type="title"/>
          </p:nvPr>
        </p:nvSpPr>
        <p:spPr>
          <a:xfrm>
            <a:off x="311700" y="3681769"/>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4800">
                <a:latin typeface="Roboto Mono"/>
                <a:ea typeface="Roboto Mono"/>
                <a:cs typeface="Roboto Mono"/>
                <a:sym typeface="Roboto Mono"/>
              </a:rPr>
              <a:t>Assignments 01</a:t>
            </a:r>
            <a:endParaRPr b="1" sz="4800">
              <a:latin typeface="Roboto Mono"/>
              <a:ea typeface="Roboto Mono"/>
              <a:cs typeface="Roboto Mono"/>
              <a:sym typeface="Roboto Mono"/>
            </a:endParaRPr>
          </a:p>
        </p:txBody>
      </p:sp>
      <p:sp>
        <p:nvSpPr>
          <p:cNvPr id="702" name="Shape 702"/>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Shape 703"/>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4" name="Shape 704"/>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705" name="Shape 705"/>
          <p:cNvCxnSpPr/>
          <p:nvPr/>
        </p:nvCxnSpPr>
        <p:spPr>
          <a:xfrm>
            <a:off x="405950" y="4568875"/>
            <a:ext cx="860400" cy="0"/>
          </a:xfrm>
          <a:prstGeom prst="straightConnector1">
            <a:avLst/>
          </a:prstGeom>
          <a:noFill/>
          <a:ln cap="flat" cmpd="sng" w="76200">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156" name="Shape 156"/>
          <p:cNvSpPr txBox="1"/>
          <p:nvPr>
            <p:ph idx="1" type="body"/>
          </p:nvPr>
        </p:nvSpPr>
        <p:spPr>
          <a:xfrm>
            <a:off x="405950" y="1756075"/>
            <a:ext cx="8426400" cy="2608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latin typeface="Roboto Mono"/>
                <a:ea typeface="Roboto Mono"/>
                <a:cs typeface="Roboto Mono"/>
                <a:sym typeface="Roboto Mono"/>
              </a:rPr>
              <a:t>A CMS is a collection of files (HTML, CSS, PHP...etc) that generates a website and allows you to edit that website.</a:t>
            </a:r>
            <a:endParaRPr b="1">
              <a:latin typeface="Roboto Mono"/>
              <a:ea typeface="Roboto Mono"/>
              <a:cs typeface="Roboto Mono"/>
              <a:sym typeface="Roboto Mono"/>
            </a:endParaRPr>
          </a:p>
          <a:p>
            <a:pPr indent="0" lvl="0" marL="0" rtl="0">
              <a:lnSpc>
                <a:spcPct val="150000"/>
              </a:lnSpc>
              <a:spcBef>
                <a:spcPts val="1600"/>
              </a:spcBef>
              <a:spcAft>
                <a:spcPts val="1600"/>
              </a:spcAft>
              <a:buNone/>
            </a:pPr>
            <a:r>
              <a:rPr lang="en"/>
              <a:t>It is a collection of web pages that allow you to edit your public web pages.</a:t>
            </a:r>
            <a:endParaRPr/>
          </a:p>
        </p:txBody>
      </p:sp>
      <p:sp>
        <p:nvSpPr>
          <p:cNvPr id="157" name="Shape 15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60" name="Shape 160"/>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166" name="Shape 166"/>
          <p:cNvSpPr txBox="1"/>
          <p:nvPr>
            <p:ph idx="1" type="body"/>
          </p:nvPr>
        </p:nvSpPr>
        <p:spPr>
          <a:xfrm>
            <a:off x="4542650" y="1514700"/>
            <a:ext cx="4338000" cy="26085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latin typeface="Roboto Mono"/>
                <a:ea typeface="Roboto Mono"/>
                <a:cs typeface="Roboto Mono"/>
                <a:sym typeface="Roboto Mono"/>
              </a:rPr>
              <a:t>Static Website</a:t>
            </a:r>
            <a:endParaRPr b="1">
              <a:latin typeface="Roboto Mono"/>
              <a:ea typeface="Roboto Mono"/>
              <a:cs typeface="Roboto Mono"/>
              <a:sym typeface="Roboto Mono"/>
            </a:endParaRPr>
          </a:p>
          <a:p>
            <a:pPr indent="0" lvl="0" marL="0" rtl="0">
              <a:lnSpc>
                <a:spcPct val="150000"/>
              </a:lnSpc>
              <a:spcBef>
                <a:spcPts val="1600"/>
              </a:spcBef>
              <a:spcAft>
                <a:spcPts val="0"/>
              </a:spcAft>
              <a:buNone/>
            </a:pPr>
            <a:r>
              <a:rPr lang="en" sz="1400"/>
              <a:t>Pages are made of only HTML, CSS, and JS.</a:t>
            </a:r>
            <a:endParaRPr sz="1400"/>
          </a:p>
          <a:p>
            <a:pPr indent="0" lvl="0" marL="0" rtl="0">
              <a:lnSpc>
                <a:spcPct val="150000"/>
              </a:lnSpc>
              <a:spcBef>
                <a:spcPts val="1600"/>
              </a:spcBef>
              <a:spcAft>
                <a:spcPts val="1600"/>
              </a:spcAft>
              <a:buNone/>
            </a:pPr>
            <a:r>
              <a:rPr lang="en" sz="1400"/>
              <a:t>These are all consider </a:t>
            </a:r>
            <a:r>
              <a:rPr b="1" lang="en" sz="1400"/>
              <a:t>client-side</a:t>
            </a:r>
            <a:r>
              <a:rPr lang="en" sz="1400"/>
              <a:t> languages. They can only manipulate what client (the web pages) and what the user sees.</a:t>
            </a:r>
            <a:endParaRPr sz="1400"/>
          </a:p>
        </p:txBody>
      </p:sp>
      <p:sp>
        <p:nvSpPr>
          <p:cNvPr id="167" name="Shape 167"/>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70" name="Shape 170"/>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pic>
        <p:nvPicPr>
          <p:cNvPr id="171" name="Shape 171"/>
          <p:cNvPicPr preferRelativeResize="0"/>
          <p:nvPr/>
        </p:nvPicPr>
        <p:blipFill>
          <a:blip r:embed="rId3">
            <a:alphaModFix/>
          </a:blip>
          <a:stretch>
            <a:fillRect/>
          </a:stretch>
        </p:blipFill>
        <p:spPr>
          <a:xfrm>
            <a:off x="252275" y="1311600"/>
            <a:ext cx="4189524" cy="3370503"/>
          </a:xfrm>
          <a:prstGeom prst="rect">
            <a:avLst/>
          </a:prstGeom>
          <a:noFill/>
          <a:ln>
            <a:noFill/>
          </a:ln>
        </p:spPr>
      </p:pic>
      <p:sp>
        <p:nvSpPr>
          <p:cNvPr id="172" name="Shape 172"/>
          <p:cNvSpPr txBox="1"/>
          <p:nvPr/>
        </p:nvSpPr>
        <p:spPr>
          <a:xfrm>
            <a:off x="615900" y="3096089"/>
            <a:ext cx="3304200" cy="491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solidFill>
                  <a:srgbClr val="FFFFFF"/>
                </a:solidFill>
                <a:latin typeface="Lato"/>
                <a:ea typeface="Lato"/>
                <a:cs typeface="Lato"/>
                <a:sym typeface="Lato"/>
              </a:rPr>
              <a:t>HTML, CSS, JS</a:t>
            </a:r>
            <a:endParaRPr b="1">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178" name="Shape 178"/>
          <p:cNvSpPr txBox="1"/>
          <p:nvPr>
            <p:ph idx="1" type="body"/>
          </p:nvPr>
        </p:nvSpPr>
        <p:spPr>
          <a:xfrm>
            <a:off x="405950" y="1292850"/>
            <a:ext cx="8426400" cy="34866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latin typeface="Roboto Mono"/>
                <a:ea typeface="Roboto Mono"/>
                <a:cs typeface="Roboto Mono"/>
                <a:sym typeface="Roboto Mono"/>
              </a:rPr>
              <a:t>Website Using CMS</a:t>
            </a:r>
            <a:endParaRPr b="1">
              <a:latin typeface="Roboto Mono"/>
              <a:ea typeface="Roboto Mono"/>
              <a:cs typeface="Roboto Mono"/>
              <a:sym typeface="Roboto Mono"/>
            </a:endParaRPr>
          </a:p>
          <a:p>
            <a:pPr indent="0" lvl="0" marL="0" rtl="0">
              <a:lnSpc>
                <a:spcPct val="150000"/>
              </a:lnSpc>
              <a:spcBef>
                <a:spcPts val="0"/>
              </a:spcBef>
              <a:spcAft>
                <a:spcPts val="0"/>
              </a:spcAft>
              <a:buNone/>
            </a:pPr>
            <a:r>
              <a:rPr lang="en" sz="1400"/>
              <a:t>Pages are m</a:t>
            </a:r>
            <a:r>
              <a:rPr lang="en" sz="1400"/>
              <a:t>ade of HTML, CSS, JS, and a server-side language (like PHP).</a:t>
            </a:r>
            <a:endParaRPr sz="1400"/>
          </a:p>
          <a:p>
            <a:pPr indent="0" lvl="0" marL="0" rtl="0">
              <a:lnSpc>
                <a:spcPct val="150000"/>
              </a:lnSpc>
              <a:spcBef>
                <a:spcPts val="0"/>
              </a:spcBef>
              <a:spcAft>
                <a:spcPts val="0"/>
              </a:spcAft>
              <a:buNone/>
            </a:pPr>
            <a:r>
              <a:t/>
            </a:r>
            <a:endParaRPr sz="1400"/>
          </a:p>
          <a:p>
            <a:pPr indent="0" lvl="0" marL="0" rtl="0">
              <a:lnSpc>
                <a:spcPct val="150000"/>
              </a:lnSpc>
              <a:spcBef>
                <a:spcPts val="0"/>
              </a:spcBef>
              <a:spcAft>
                <a:spcPts val="0"/>
              </a:spcAft>
              <a:buNone/>
            </a:pPr>
            <a:r>
              <a:rPr lang="en" sz="1400"/>
              <a:t>A </a:t>
            </a:r>
            <a:r>
              <a:rPr b="1" lang="en" sz="1400"/>
              <a:t>server-side language</a:t>
            </a:r>
            <a:r>
              <a:rPr lang="en" sz="1400"/>
              <a:t> manipulates the server. This is what the web pages are hosted on.</a:t>
            </a:r>
            <a:endParaRPr sz="1400"/>
          </a:p>
          <a:p>
            <a:pPr indent="0" lvl="0" marL="0" rtl="0">
              <a:lnSpc>
                <a:spcPct val="150000"/>
              </a:lnSpc>
              <a:spcBef>
                <a:spcPts val="0"/>
              </a:spcBef>
              <a:spcAft>
                <a:spcPts val="0"/>
              </a:spcAft>
              <a:buNone/>
            </a:pPr>
            <a:r>
              <a:t/>
            </a:r>
            <a:endParaRPr sz="1400"/>
          </a:p>
          <a:p>
            <a:pPr indent="0" lvl="0" marL="0" rtl="0">
              <a:lnSpc>
                <a:spcPct val="150000"/>
              </a:lnSpc>
              <a:spcBef>
                <a:spcPts val="0"/>
              </a:spcBef>
              <a:spcAft>
                <a:spcPts val="0"/>
              </a:spcAft>
              <a:buNone/>
            </a:pPr>
            <a:r>
              <a:rPr lang="en" sz="1400"/>
              <a:t>This server-side language also generates the web pages.</a:t>
            </a:r>
            <a:endParaRPr sz="1400"/>
          </a:p>
        </p:txBody>
      </p:sp>
      <p:sp>
        <p:nvSpPr>
          <p:cNvPr id="179" name="Shape 179"/>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82" name="Shape 182"/>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188" name="Shape 188"/>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1" name="Shape 191"/>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pic>
        <p:nvPicPr>
          <p:cNvPr id="192" name="Shape 192"/>
          <p:cNvPicPr preferRelativeResize="0"/>
          <p:nvPr/>
        </p:nvPicPr>
        <p:blipFill>
          <a:blip r:embed="rId3">
            <a:alphaModFix/>
          </a:blip>
          <a:stretch>
            <a:fillRect/>
          </a:stretch>
        </p:blipFill>
        <p:spPr>
          <a:xfrm>
            <a:off x="351750" y="1271237"/>
            <a:ext cx="1197238" cy="1197238"/>
          </a:xfrm>
          <a:prstGeom prst="rect">
            <a:avLst/>
          </a:prstGeom>
          <a:noFill/>
          <a:ln>
            <a:noFill/>
          </a:ln>
        </p:spPr>
      </p:pic>
      <p:sp>
        <p:nvSpPr>
          <p:cNvPr id="193" name="Shape 193"/>
          <p:cNvSpPr txBox="1"/>
          <p:nvPr/>
        </p:nvSpPr>
        <p:spPr>
          <a:xfrm>
            <a:off x="200975" y="2358050"/>
            <a:ext cx="14988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Database (MySQL)</a:t>
            </a:r>
            <a:endParaRPr b="1">
              <a:latin typeface="Roboto Mono"/>
              <a:ea typeface="Roboto Mono"/>
              <a:cs typeface="Roboto Mono"/>
              <a:sym typeface="Roboto Mono"/>
            </a:endParaRPr>
          </a:p>
        </p:txBody>
      </p:sp>
      <p:sp>
        <p:nvSpPr>
          <p:cNvPr id="194" name="Shape 194"/>
          <p:cNvSpPr txBox="1"/>
          <p:nvPr/>
        </p:nvSpPr>
        <p:spPr>
          <a:xfrm>
            <a:off x="1839350" y="1431525"/>
            <a:ext cx="3121200" cy="138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Lato"/>
                <a:ea typeface="Lato"/>
                <a:cs typeface="Lato"/>
                <a:sym typeface="Lato"/>
              </a:rPr>
              <a:t>Holds information for whole site.</a:t>
            </a:r>
            <a:endParaRPr>
              <a:latin typeface="Lato"/>
              <a:ea typeface="Lato"/>
              <a:cs typeface="Lato"/>
              <a:sym typeface="Lato"/>
            </a:endParaRPr>
          </a:p>
          <a:p>
            <a:pPr indent="0" lvl="0" marL="0">
              <a:spcBef>
                <a:spcPts val="0"/>
              </a:spcBef>
              <a:spcAft>
                <a:spcPts val="0"/>
              </a:spcAft>
              <a:buNone/>
            </a:pPr>
            <a:r>
              <a:rPr b="1" lang="en">
                <a:latin typeface="Lato"/>
                <a:ea typeface="Lato"/>
                <a:cs typeface="Lato"/>
                <a:sym typeface="Lato"/>
              </a:rPr>
              <a:t>EX:</a:t>
            </a:r>
            <a:endParaRPr b="1">
              <a:latin typeface="Lato"/>
              <a:ea typeface="Lato"/>
              <a:cs typeface="Lato"/>
              <a:sym typeface="Lato"/>
            </a:endParaRPr>
          </a:p>
          <a:p>
            <a:pPr indent="-317500" lvl="0" marL="457200">
              <a:spcBef>
                <a:spcPts val="0"/>
              </a:spcBef>
              <a:spcAft>
                <a:spcPts val="0"/>
              </a:spcAft>
              <a:buSzPts val="1400"/>
              <a:buFont typeface="Lato"/>
              <a:buChar char="●"/>
            </a:pPr>
            <a:r>
              <a:rPr lang="en">
                <a:latin typeface="Lato"/>
                <a:ea typeface="Lato"/>
                <a:cs typeface="Lato"/>
                <a:sym typeface="Lato"/>
              </a:rPr>
              <a:t>How many blog posts?</a:t>
            </a:r>
            <a:endParaRPr>
              <a:latin typeface="Lato"/>
              <a:ea typeface="Lato"/>
              <a:cs typeface="Lato"/>
              <a:sym typeface="Lato"/>
            </a:endParaRPr>
          </a:p>
          <a:p>
            <a:pPr indent="-317500" lvl="0" marL="457200">
              <a:spcBef>
                <a:spcPts val="0"/>
              </a:spcBef>
              <a:spcAft>
                <a:spcPts val="0"/>
              </a:spcAft>
              <a:buSzPts val="1400"/>
              <a:buFont typeface="Lato"/>
              <a:buChar char="●"/>
            </a:pPr>
            <a:r>
              <a:rPr lang="en">
                <a:latin typeface="Lato"/>
                <a:ea typeface="Lato"/>
                <a:cs typeface="Lato"/>
                <a:sym typeface="Lato"/>
              </a:rPr>
              <a:t>Who wrote each?</a:t>
            </a:r>
            <a:endParaRPr>
              <a:latin typeface="Lato"/>
              <a:ea typeface="Lato"/>
              <a:cs typeface="Lato"/>
              <a:sym typeface="Lato"/>
            </a:endParaRPr>
          </a:p>
          <a:p>
            <a:pPr indent="-317500" lvl="0" marL="457200">
              <a:spcBef>
                <a:spcPts val="0"/>
              </a:spcBef>
              <a:spcAft>
                <a:spcPts val="0"/>
              </a:spcAft>
              <a:buSzPts val="1400"/>
              <a:buFont typeface="Lato"/>
              <a:buChar char="●"/>
            </a:pPr>
            <a:r>
              <a:rPr lang="en">
                <a:latin typeface="Lato"/>
                <a:ea typeface="Lato"/>
                <a:cs typeface="Lato"/>
                <a:sym typeface="Lato"/>
              </a:rPr>
              <a:t>When were they written?</a:t>
            </a:r>
            <a:endParaRPr>
              <a:latin typeface="Lato"/>
              <a:ea typeface="Lato"/>
              <a:cs typeface="Lato"/>
              <a:sym typeface="Lato"/>
            </a:endParaRPr>
          </a:p>
          <a:p>
            <a:pPr indent="-317500" lvl="0" marL="457200">
              <a:spcBef>
                <a:spcPts val="0"/>
              </a:spcBef>
              <a:spcAft>
                <a:spcPts val="0"/>
              </a:spcAft>
              <a:buSzPts val="1400"/>
              <a:buFont typeface="Lato"/>
              <a:buChar char="●"/>
            </a:pPr>
            <a:r>
              <a:rPr lang="en">
                <a:latin typeface="Lato"/>
                <a:ea typeface="Lato"/>
                <a:cs typeface="Lato"/>
                <a:sym typeface="Lato"/>
              </a:rPr>
              <a:t>What is the content of the post?</a:t>
            </a:r>
            <a:endParaRPr>
              <a:latin typeface="Lato"/>
              <a:ea typeface="Lato"/>
              <a:cs typeface="Lato"/>
              <a:sym typeface="Lato"/>
            </a:endParaRPr>
          </a:p>
        </p:txBody>
      </p:sp>
      <p:pic>
        <p:nvPicPr>
          <p:cNvPr id="195" name="Shape 195"/>
          <p:cNvPicPr preferRelativeResize="0"/>
          <p:nvPr/>
        </p:nvPicPr>
        <p:blipFill>
          <a:blip r:embed="rId4">
            <a:alphaModFix/>
          </a:blip>
          <a:stretch>
            <a:fillRect/>
          </a:stretch>
        </p:blipFill>
        <p:spPr>
          <a:xfrm>
            <a:off x="4210650" y="2885025"/>
            <a:ext cx="3860449" cy="202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What is a Content Management System?</a:t>
            </a:r>
            <a:endParaRPr b="1">
              <a:latin typeface="Roboto Mono"/>
              <a:ea typeface="Roboto Mono"/>
              <a:cs typeface="Roboto Mono"/>
              <a:sym typeface="Roboto Mono"/>
            </a:endParaRPr>
          </a:p>
        </p:txBody>
      </p:sp>
      <p:sp>
        <p:nvSpPr>
          <p:cNvPr id="201" name="Shape 201"/>
          <p:cNvSpPr/>
          <p:nvPr/>
        </p:nvSpPr>
        <p:spPr>
          <a:xfrm>
            <a:off x="8667950" y="260975"/>
            <a:ext cx="212700" cy="212700"/>
          </a:xfrm>
          <a:prstGeom prst="ellipse">
            <a:avLst/>
          </a:prstGeom>
          <a:solidFill>
            <a:srgbClr val="FF3C7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8300625" y="260975"/>
            <a:ext cx="212700" cy="212700"/>
          </a:xfrm>
          <a:prstGeom prst="ellipse">
            <a:avLst/>
          </a:prstGeom>
          <a:solidFill>
            <a:srgbClr val="2CC7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7933300" y="260975"/>
            <a:ext cx="212700" cy="212700"/>
          </a:xfrm>
          <a:prstGeom prst="ellipse">
            <a:avLst/>
          </a:prstGeom>
          <a:solidFill>
            <a:srgbClr val="99D83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4" name="Shape 204"/>
          <p:cNvCxnSpPr/>
          <p:nvPr/>
        </p:nvCxnSpPr>
        <p:spPr>
          <a:xfrm>
            <a:off x="405950" y="1017725"/>
            <a:ext cx="860400" cy="0"/>
          </a:xfrm>
          <a:prstGeom prst="straightConnector1">
            <a:avLst/>
          </a:prstGeom>
          <a:noFill/>
          <a:ln cap="flat" cmpd="sng" w="76200">
            <a:solidFill>
              <a:srgbClr val="99D835"/>
            </a:solidFill>
            <a:prstDash val="solid"/>
            <a:round/>
            <a:headEnd len="med" w="med" type="none"/>
            <a:tailEnd len="med" w="med" type="none"/>
          </a:ln>
        </p:spPr>
      </p:cxnSp>
      <p:pic>
        <p:nvPicPr>
          <p:cNvPr id="205" name="Shape 205"/>
          <p:cNvPicPr preferRelativeResize="0"/>
          <p:nvPr/>
        </p:nvPicPr>
        <p:blipFill>
          <a:blip r:embed="rId3">
            <a:alphaModFix/>
          </a:blip>
          <a:stretch>
            <a:fillRect/>
          </a:stretch>
        </p:blipFill>
        <p:spPr>
          <a:xfrm>
            <a:off x="351750" y="1271237"/>
            <a:ext cx="1197238" cy="1197238"/>
          </a:xfrm>
          <a:prstGeom prst="rect">
            <a:avLst/>
          </a:prstGeom>
          <a:noFill/>
          <a:ln>
            <a:noFill/>
          </a:ln>
        </p:spPr>
      </p:pic>
      <p:sp>
        <p:nvSpPr>
          <p:cNvPr id="206" name="Shape 206"/>
          <p:cNvSpPr txBox="1"/>
          <p:nvPr/>
        </p:nvSpPr>
        <p:spPr>
          <a:xfrm>
            <a:off x="200975" y="2358050"/>
            <a:ext cx="14988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Database (MySQL)</a:t>
            </a:r>
            <a:endParaRPr b="1">
              <a:latin typeface="Roboto Mono"/>
              <a:ea typeface="Roboto Mono"/>
              <a:cs typeface="Roboto Mono"/>
              <a:sym typeface="Roboto Mono"/>
            </a:endParaRPr>
          </a:p>
        </p:txBody>
      </p:sp>
      <p:pic>
        <p:nvPicPr>
          <p:cNvPr id="207" name="Shape 207"/>
          <p:cNvPicPr preferRelativeResize="0"/>
          <p:nvPr/>
        </p:nvPicPr>
        <p:blipFill>
          <a:blip r:embed="rId4">
            <a:alphaModFix/>
          </a:blip>
          <a:stretch>
            <a:fillRect/>
          </a:stretch>
        </p:blipFill>
        <p:spPr>
          <a:xfrm>
            <a:off x="1903500" y="2934600"/>
            <a:ext cx="1002100" cy="1002100"/>
          </a:xfrm>
          <a:prstGeom prst="rect">
            <a:avLst/>
          </a:prstGeom>
          <a:noFill/>
          <a:ln>
            <a:noFill/>
          </a:ln>
        </p:spPr>
      </p:pic>
      <p:cxnSp>
        <p:nvCxnSpPr>
          <p:cNvPr id="208" name="Shape 208"/>
          <p:cNvCxnSpPr/>
          <p:nvPr/>
        </p:nvCxnSpPr>
        <p:spPr>
          <a:xfrm>
            <a:off x="1581325" y="2530125"/>
            <a:ext cx="291300" cy="299700"/>
          </a:xfrm>
          <a:prstGeom prst="straightConnector1">
            <a:avLst/>
          </a:prstGeom>
          <a:noFill/>
          <a:ln cap="flat" cmpd="sng" w="9525">
            <a:solidFill>
              <a:schemeClr val="dk2"/>
            </a:solidFill>
            <a:prstDash val="solid"/>
            <a:round/>
            <a:headEnd len="med" w="med" type="none"/>
            <a:tailEnd len="med" w="med" type="triangle"/>
          </a:ln>
        </p:spPr>
      </p:cxnSp>
      <p:sp>
        <p:nvSpPr>
          <p:cNvPr id="209" name="Shape 209"/>
          <p:cNvSpPr txBox="1"/>
          <p:nvPr/>
        </p:nvSpPr>
        <p:spPr>
          <a:xfrm>
            <a:off x="1266350" y="3936700"/>
            <a:ext cx="2297100" cy="64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Server-side language files </a:t>
            </a:r>
            <a:endParaRPr b="1">
              <a:latin typeface="Roboto Mono"/>
              <a:ea typeface="Roboto Mono"/>
              <a:cs typeface="Roboto Mono"/>
              <a:sym typeface="Roboto Mono"/>
            </a:endParaRPr>
          </a:p>
          <a:p>
            <a:pPr indent="0" lvl="0" marL="0" rtl="0" algn="ctr">
              <a:spcBef>
                <a:spcPts val="0"/>
              </a:spcBef>
              <a:spcAft>
                <a:spcPts val="0"/>
              </a:spcAft>
              <a:buNone/>
            </a:pPr>
            <a:r>
              <a:rPr lang="en">
                <a:latin typeface="Lato"/>
                <a:ea typeface="Lato"/>
                <a:cs typeface="Lato"/>
                <a:sym typeface="Lato"/>
              </a:rPr>
              <a:t>Pull information from database and generate web pages</a:t>
            </a:r>
            <a:endParaRPr>
              <a:latin typeface="Lato"/>
              <a:ea typeface="Lato"/>
              <a:cs typeface="Lato"/>
              <a:sym typeface="Lato"/>
            </a:endParaRPr>
          </a:p>
        </p:txBody>
      </p:sp>
      <p:sp>
        <p:nvSpPr>
          <p:cNvPr id="210" name="Shape 210"/>
          <p:cNvSpPr txBox="1"/>
          <p:nvPr/>
        </p:nvSpPr>
        <p:spPr>
          <a:xfrm>
            <a:off x="3076025" y="1881000"/>
            <a:ext cx="3121200" cy="138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latin typeface="Lato"/>
                <a:ea typeface="Lato"/>
                <a:cs typeface="Lato"/>
                <a:sym typeface="Lato"/>
              </a:rPr>
              <a:t>EX: </a:t>
            </a:r>
            <a:r>
              <a:rPr lang="en">
                <a:solidFill>
                  <a:schemeClr val="dk1"/>
                </a:solidFill>
                <a:latin typeface="Lato"/>
                <a:ea typeface="Lato"/>
                <a:cs typeface="Lato"/>
                <a:sym typeface="Lato"/>
              </a:rPr>
              <a:t>Server-side language </a:t>
            </a:r>
            <a:r>
              <a:rPr lang="en">
                <a:latin typeface="Lato"/>
                <a:ea typeface="Lato"/>
                <a:cs typeface="Lato"/>
                <a:sym typeface="Lato"/>
              </a:rPr>
              <a:t>checks database. Database says 12 blog posts were created. Server-side language generates a page for each post in HTML, CSS, and JS.</a:t>
            </a:r>
            <a:endParaRPr>
              <a:latin typeface="Lato"/>
              <a:ea typeface="Lato"/>
              <a:cs typeface="Lato"/>
              <a:sym typeface="Lato"/>
            </a:endParaRPr>
          </a:p>
        </p:txBody>
      </p:sp>
      <p:cxnSp>
        <p:nvCxnSpPr>
          <p:cNvPr id="211" name="Shape 211"/>
          <p:cNvCxnSpPr/>
          <p:nvPr/>
        </p:nvCxnSpPr>
        <p:spPr>
          <a:xfrm>
            <a:off x="2905600" y="3489850"/>
            <a:ext cx="997800" cy="0"/>
          </a:xfrm>
          <a:prstGeom prst="straightConnector1">
            <a:avLst/>
          </a:prstGeom>
          <a:noFill/>
          <a:ln cap="flat" cmpd="sng" w="9525">
            <a:solidFill>
              <a:schemeClr val="dk2"/>
            </a:solidFill>
            <a:prstDash val="solid"/>
            <a:round/>
            <a:headEnd len="med" w="med" type="none"/>
            <a:tailEnd len="med" w="med" type="triangle"/>
          </a:ln>
        </p:spPr>
      </p:cxnSp>
      <p:pic>
        <p:nvPicPr>
          <p:cNvPr id="212" name="Shape 212"/>
          <p:cNvPicPr preferRelativeResize="0"/>
          <p:nvPr/>
        </p:nvPicPr>
        <p:blipFill>
          <a:blip r:embed="rId5">
            <a:alphaModFix/>
          </a:blip>
          <a:stretch>
            <a:fillRect/>
          </a:stretch>
        </p:blipFill>
        <p:spPr>
          <a:xfrm>
            <a:off x="4035875" y="3262500"/>
            <a:ext cx="2103074" cy="1691950"/>
          </a:xfrm>
          <a:prstGeom prst="rect">
            <a:avLst/>
          </a:prstGeom>
          <a:noFill/>
          <a:ln>
            <a:noFill/>
          </a:ln>
        </p:spPr>
      </p:pic>
      <p:sp>
        <p:nvSpPr>
          <p:cNvPr id="213" name="Shape 213"/>
          <p:cNvSpPr txBox="1"/>
          <p:nvPr/>
        </p:nvSpPr>
        <p:spPr>
          <a:xfrm>
            <a:off x="4189559" y="4083391"/>
            <a:ext cx="1658700" cy="246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FFFFF"/>
                </a:solidFill>
                <a:latin typeface="Lato"/>
                <a:ea typeface="Lato"/>
                <a:cs typeface="Lato"/>
                <a:sym typeface="Lato"/>
              </a:rPr>
              <a:t>HTML, CSS, JS</a:t>
            </a:r>
            <a:endParaRPr b="1">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